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8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12192000" cy="6858000"/>
  <p:notesSz cx="6881813" cy="100028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7C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8BAB1A-DEEE-4D8F-84BC-D8A2790378A5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BAC4361-4D28-4D92-868A-52C228A8F4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74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48745DD-4FBD-4BE5-B65C-D437BEB87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1F0CD630-7BBD-4A29-B59A-CC13FB3E7C5C}" type="slidenum">
              <a:rPr lang="en-US" altLang="ko-KR" smtClean="0"/>
              <a:pPr>
                <a:spcBef>
                  <a:spcPct val="0"/>
                </a:spcBef>
              </a:pPr>
              <a:t>4</a:t>
            </a:fld>
            <a:endParaRPr lang="en-US" altLang="ko-K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F4168EE-82D2-4B35-9362-B989E1160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B8DE035-719D-4C07-8CD1-4581DDA10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비주얼라이즈모캡장비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_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위치감지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49C5019-454A-41C8-AB07-47CCCE82CA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B5C5AC5-B5EE-4F2D-976A-AEA5D1F68A57}" type="slidenum">
              <a:rPr lang="en-US" altLang="ko-KR" smtClean="0"/>
              <a:pPr>
                <a:spcBef>
                  <a:spcPct val="0"/>
                </a:spcBef>
              </a:pPr>
              <a:t>17</a:t>
            </a:fld>
            <a:endParaRPr lang="en-US" altLang="ko-K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7DDA400-166F-43F4-B7C2-E4120366E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B908213-18A9-4E75-B7A1-CC83BA11A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소프트웨어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_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소프트웨어종종류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7D2D2F2-25A7-43E6-97D4-C5D3646F0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15CF74E-F159-4834-A6E1-F453D621FCE4}" type="slidenum">
              <a:rPr lang="en-US" altLang="ko-KR" smtClean="0"/>
              <a:pPr>
                <a:spcBef>
                  <a:spcPct val="0"/>
                </a:spcBef>
              </a:pPr>
              <a:t>18</a:t>
            </a:fld>
            <a:endParaRPr lang="en-US" altLang="ko-K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C61BFC5-EDD6-4C79-A405-26B52929B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A2509A1-417D-4629-8653-911B00687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소프트웨어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_Hydranet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5D26BE-4F28-4BA0-923F-0888562F6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036E68ED-255D-43B1-AB25-A55FE2F4C9EF}" type="slidenum">
              <a:rPr lang="en-US" altLang="ko-KR" smtClean="0"/>
              <a:pPr>
                <a:spcBef>
                  <a:spcPct val="0"/>
                </a:spcBef>
              </a:pPr>
              <a:t>20</a:t>
            </a:fld>
            <a:endParaRPr lang="en-US" altLang="ko-K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642E4C7-D65B-47AD-B99C-ADB239E5A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79DEF8E-A74D-4879-A000-149DD3468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비주얼라이즈모캡장비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_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하드웨어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+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악세사리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EFF9868-A0BE-4BBD-8C52-12BB28CF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C4475A7F-F568-47B1-9A30-879FE27E0CD1}" type="slidenum">
              <a:rPr lang="en-US" altLang="ko-KR" smtClean="0"/>
              <a:pPr>
                <a:spcBef>
                  <a:spcPct val="0"/>
                </a:spcBef>
              </a:pPr>
              <a:t>21</a:t>
            </a:fld>
            <a:endParaRPr lang="en-US" altLang="ko-K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2A95491-87B3-46ED-857E-8F7F807B1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76480FA-953F-4075-9173-EC7AEF2BA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비주얼라이즈모캡장비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_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하드웨어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악세사리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DB1B32-B82A-4322-9E2E-521475C95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8F8512A-49C1-41DD-B7A1-3D7A0DBC7673}" type="slidenum">
              <a:rPr lang="en-US" altLang="ko-KR" smtClean="0"/>
              <a:pPr>
                <a:spcBef>
                  <a:spcPct val="0"/>
                </a:spcBef>
              </a:pPr>
              <a:t>22</a:t>
            </a:fld>
            <a:endParaRPr lang="en-US" altLang="ko-K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B4B3B0A-EB9B-4D8C-87C6-A453BC58D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234BD5C-B624-4285-8B01-41D7DFCEB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비주얼라이즈모캡장비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_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위치감지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FB0E3D0-5E95-4C75-8AD8-7E06D1669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72F9BB3E-83BE-4633-A89E-B5C39EA63ADB}" type="slidenum">
              <a:rPr lang="en-US" altLang="ko-KR" smtClean="0"/>
              <a:pPr>
                <a:spcBef>
                  <a:spcPct val="0"/>
                </a:spcBef>
              </a:pPr>
              <a:t>23</a:t>
            </a:fld>
            <a:endParaRPr lang="en-US" altLang="ko-K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F26237D-CDBE-4A94-BC3C-CB9B74A6C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BE07A65-53D4-4C36-B633-92BD5C256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비주얼라이즈모캡장비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_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위치감지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A9656-C1CF-463C-88AD-0D18C4952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56CE8EE-1128-47F2-AA64-1B87581CC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A51F3B-406F-48B4-A7A2-4F6E41A5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AA9966-A201-4B02-9CDA-2A827821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502225-2824-4C98-8729-629B8B7E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97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E4701-7E41-4404-9196-DE3E64E7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9487119-5D37-4B4F-BE34-757A17E03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E51539-C972-44DF-818D-378A1DC7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1C4373-3179-43C8-9F4E-B0DAB34B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644EC7-DB79-45F2-8904-8A55DF1B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5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980F15D-4B04-455A-AE99-6C57416F8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271FA6-E7CB-4B12-9321-8DA882FA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CE54E0-8C0F-446E-A2DD-04896F1D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658F84-7F29-4FB3-AA89-6E1B1A81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8CF1CE-D75C-4CC5-AD6F-DDB9B39D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3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BF6B7-6EE1-41A5-BAB7-654C295B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D1795E-567E-41B1-A6C5-5FFFFFF64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ED3C0C-9729-4A08-9AB6-22EFFD97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499259-B8BC-452D-B354-F9F4A7AE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B3C7CD-3FFC-4EB3-81F7-9F4B2D2C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30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FEB84F-5816-4562-80E9-8804BE55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F5A709-B0B2-4267-A6A6-C2A996CC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58A9AA-67A7-4659-B3E3-6430B04A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49AB1B-A912-4687-A1F9-757FFBF9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1302DC-82F7-47A1-ADEF-03EFB084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59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CFF76-498E-40FB-A437-702D6911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6BD4A6-B0C9-4D5E-87BB-1B4898689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062CF8-E993-44B9-BDFE-7DB0C28A8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DEDB92-18A4-430C-8D1C-440365A1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FC2FCF-3677-49E9-9C61-495F94CD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92ACB4-AC1C-48DF-8D8B-40CC9B47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6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378061-FC6C-4DC3-9BAD-1B01E158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C91CD1-BA34-4FE2-890C-2B5AAB02F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5A84E4-42D5-49C3-9CE6-023E8BE4A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403484-2767-4379-A8F6-180605BEE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3DBAE52-E774-4AF5-B8AC-EF147ECFB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354EB56-B5D1-4A24-91F3-94F77CFB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7AD7F0F-B005-44EE-91F7-B2910647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A4032D-0913-43F9-86C3-B70E1B34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04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BD9623-FABA-4976-8606-D4B37FCE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1F7EDDB-6254-4730-8D93-D728C921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D2F4F36-DAE4-474A-9E68-FEB9D02A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205FE4-AA31-4A14-B530-9E9D98AF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87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8D6F64D-FD75-47AE-B07C-EB09C473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1AB5BEE-224A-40B4-BA13-32ABA715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6855B9-7AB5-44BE-9ED5-E7271919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83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192A04-70F7-448D-950C-715E41A8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D4DF42-1FE4-4AA6-B874-CAE5A344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25E83C-1B2F-456A-A0B8-C670D5258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79966E-418E-41DC-9A4F-5C15CA42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0585B4-C754-4AF8-B87D-38A4F65D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1F8147-5564-4B85-9C46-CDB503C4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34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909CE4-EB55-47DD-88C4-713A2775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DCD7EFA-90FD-4FC3-AB09-46AD24DBB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5F60F9-6C25-4508-9BDE-9817BA510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8573CA-599B-4B48-92D8-447DD40B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F24816-5E4D-4CF0-9415-56B08B2B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C7EB26-8210-4955-B1CB-2ED42438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07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8F7ACF3-EBFD-49C2-8646-025382A4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D6E6B2-590B-461C-9D0E-699352139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60BEBB-CF83-448C-A650-532FD2531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E750-18FC-44DE-9965-E9147FB8FF3F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27C161-8DC2-4B64-9C87-870346027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BF2B2D-6E9A-4E24-A958-E27D70848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2BBC0-3BAC-44C0-952B-9E779E06C4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84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gif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4.jp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6.jpg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1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4.gif"/><Relationship Id="rId7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65.png"/><Relationship Id="rId4" Type="http://schemas.openxmlformats.org/officeDocument/2006/relationships/image" Target="../media/image64.gif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4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.png"/><Relationship Id="rId9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gif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91.png"/><Relationship Id="rId10" Type="http://schemas.openxmlformats.org/officeDocument/2006/relationships/image" Target="../media/image94.png"/><Relationship Id="rId4" Type="http://schemas.openxmlformats.org/officeDocument/2006/relationships/image" Target="../media/image90.png"/><Relationship Id="rId9" Type="http://schemas.openxmlformats.org/officeDocument/2006/relationships/image" Target="../media/image9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jpg"/><Relationship Id="rId10" Type="http://schemas.openxmlformats.org/officeDocument/2006/relationships/image" Target="../media/image21.png"/><Relationship Id="rId4" Type="http://schemas.openxmlformats.org/officeDocument/2006/relationships/image" Target="../media/image18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gif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3.gif"/><Relationship Id="rId4" Type="http://schemas.openxmlformats.org/officeDocument/2006/relationships/image" Target="../media/image32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ACE9E521-6798-42B5-ABAD-737A0BAE7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568" y="593856"/>
            <a:ext cx="8029911" cy="2387600"/>
          </a:xfrm>
        </p:spPr>
        <p:txBody>
          <a:bodyPr>
            <a:normAutofit/>
          </a:bodyPr>
          <a:lstStyle/>
          <a:p>
            <a:pPr algn="r"/>
            <a:r>
              <a:rPr lang="en-US" altLang="ko-KR" sz="2000" b="1" dirty="0" err="1">
                <a:latin typeface="Cambria" panose="02040503050406030204" pitchFamily="18" charset="0"/>
              </a:rPr>
              <a:t>PhoeniX</a:t>
            </a:r>
            <a:r>
              <a:rPr lang="en-US" altLang="ko-KR" sz="2000" b="1" dirty="0">
                <a:latin typeface="Cambria" panose="02040503050406030204" pitchFamily="18" charset="0"/>
              </a:rPr>
              <a:t> Technologies Incorporated</a:t>
            </a:r>
            <a:endParaRPr lang="ko-KR" altLang="en-US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3E1781D-9E66-4C78-A450-D49B9AD21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28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D623E93-0694-4BCE-AC4E-220D8D94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80" y="3528546"/>
            <a:ext cx="3761558" cy="113395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ED25E7D-C58B-448F-89FD-4539FCD8D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38" y="2536290"/>
            <a:ext cx="397952" cy="3921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D7E6FEF-F4EF-43FF-AD7C-01CE5C432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786" y="3381159"/>
            <a:ext cx="3176291" cy="54868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04CFD2C-EC21-438A-87F7-33C925B31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366" y="4563202"/>
            <a:ext cx="4456562" cy="432854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8F2CD1A5-A8AE-4109-A507-9235636C31D9}"/>
              </a:ext>
            </a:extLst>
          </p:cNvPr>
          <p:cNvSpPr>
            <a:spLocks noGrp="1"/>
          </p:cNvSpPr>
          <p:nvPr/>
        </p:nvSpPr>
        <p:spPr>
          <a:xfrm>
            <a:off x="6115577" y="2580029"/>
            <a:ext cx="4876800" cy="372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>
                <a:latin typeface="Arial Rounded MT Bold" panose="020F0704030504030204" pitchFamily="34" charset="0"/>
              </a:rPr>
              <a:t>Phoenix</a:t>
            </a:r>
            <a:r>
              <a:rPr lang="ko-KR" altLang="en-US" sz="1800" dirty="0">
                <a:latin typeface="Arial Rounded MT Bold" panose="020F0704030504030204" pitchFamily="34" charset="0"/>
              </a:rPr>
              <a:t> </a:t>
            </a:r>
            <a:r>
              <a:rPr lang="en-US" altLang="ko-KR" sz="1800" dirty="0">
                <a:latin typeface="Arial Rounded MT Bold" panose="020F0704030504030204" pitchFamily="34" charset="0"/>
              </a:rPr>
              <a:t>Technology</a:t>
            </a:r>
            <a:r>
              <a:rPr lang="ko-KR" altLang="en-US" sz="1800" dirty="0">
                <a:latin typeface="Arial Rounded MT Bold" panose="020F0704030504030204" pitchFamily="34" charset="0"/>
              </a:rPr>
              <a:t> </a:t>
            </a:r>
            <a:r>
              <a:rPr lang="en-US" altLang="ko-KR" sz="1800" dirty="0">
                <a:latin typeface="Arial Rounded MT Bold" panose="020F0704030504030204" pitchFamily="34" charset="0"/>
              </a:rPr>
              <a:t>Incorporated</a:t>
            </a:r>
            <a:endParaRPr lang="ko-KR" altLang="en-US" sz="1800" dirty="0">
              <a:latin typeface="Arial Rounded MT Bold" panose="020F070403050403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CE8062-9D12-432C-845E-9AA0750F8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5599"/>
            <a:ext cx="12192000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5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sp>
        <p:nvSpPr>
          <p:cNvPr id="18" name="부제목 2">
            <a:extLst>
              <a:ext uri="{FF2B5EF4-FFF2-40B4-BE49-F238E27FC236}">
                <a16:creationId xmlns:a16="http://schemas.microsoft.com/office/drawing/2014/main" id="{9901DE63-3539-4062-9440-AF39F18AE543}"/>
              </a:ext>
            </a:extLst>
          </p:cNvPr>
          <p:cNvSpPr txBox="1">
            <a:spLocks/>
          </p:cNvSpPr>
          <p:nvPr/>
        </p:nvSpPr>
        <p:spPr>
          <a:xfrm>
            <a:off x="1678617" y="2398622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부제목 2">
            <a:extLst>
              <a:ext uri="{FF2B5EF4-FFF2-40B4-BE49-F238E27FC236}">
                <a16:creationId xmlns:a16="http://schemas.microsoft.com/office/drawing/2014/main" id="{E8E48782-3AE7-47C1-83E4-7245A95D5B3D}"/>
              </a:ext>
            </a:extLst>
          </p:cNvPr>
          <p:cNvSpPr txBox="1">
            <a:spLocks/>
          </p:cNvSpPr>
          <p:nvPr/>
        </p:nvSpPr>
        <p:spPr>
          <a:xfrm>
            <a:off x="1675002" y="2944551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148D186F-18A6-4147-B5E6-C766DC5D61A7}"/>
              </a:ext>
            </a:extLst>
          </p:cNvPr>
          <p:cNvSpPr txBox="1">
            <a:spLocks/>
          </p:cNvSpPr>
          <p:nvPr/>
        </p:nvSpPr>
        <p:spPr>
          <a:xfrm>
            <a:off x="1683392" y="3430246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id="{F70DA3A6-0C6D-4EC0-BE0E-9AAB039A1F30}"/>
              </a:ext>
            </a:extLst>
          </p:cNvPr>
          <p:cNvSpPr txBox="1">
            <a:spLocks/>
          </p:cNvSpPr>
          <p:nvPr/>
        </p:nvSpPr>
        <p:spPr>
          <a:xfrm>
            <a:off x="1678617" y="3926103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부제목 2">
            <a:extLst>
              <a:ext uri="{FF2B5EF4-FFF2-40B4-BE49-F238E27FC236}">
                <a16:creationId xmlns:a16="http://schemas.microsoft.com/office/drawing/2014/main" id="{DBA1E2C7-CDAB-4FF4-A808-1050BB0A3766}"/>
              </a:ext>
            </a:extLst>
          </p:cNvPr>
          <p:cNvSpPr txBox="1">
            <a:spLocks/>
          </p:cNvSpPr>
          <p:nvPr/>
        </p:nvSpPr>
        <p:spPr>
          <a:xfrm>
            <a:off x="1678617" y="4447180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부제목 2">
            <a:extLst>
              <a:ext uri="{FF2B5EF4-FFF2-40B4-BE49-F238E27FC236}">
                <a16:creationId xmlns:a16="http://schemas.microsoft.com/office/drawing/2014/main" id="{691C4E12-98F0-4821-A773-5A059F31AC4C}"/>
              </a:ext>
            </a:extLst>
          </p:cNvPr>
          <p:cNvSpPr txBox="1">
            <a:spLocks/>
          </p:cNvSpPr>
          <p:nvPr/>
        </p:nvSpPr>
        <p:spPr>
          <a:xfrm>
            <a:off x="1647070" y="5004247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부제목 2">
            <a:extLst>
              <a:ext uri="{FF2B5EF4-FFF2-40B4-BE49-F238E27FC236}">
                <a16:creationId xmlns:a16="http://schemas.microsoft.com/office/drawing/2014/main" id="{710B6823-C575-4B39-8B74-867C851A0524}"/>
              </a:ext>
            </a:extLst>
          </p:cNvPr>
          <p:cNvSpPr txBox="1">
            <a:spLocks/>
          </p:cNvSpPr>
          <p:nvPr/>
        </p:nvSpPr>
        <p:spPr>
          <a:xfrm>
            <a:off x="1678617" y="5738095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부제목 2">
            <a:extLst>
              <a:ext uri="{FF2B5EF4-FFF2-40B4-BE49-F238E27FC236}">
                <a16:creationId xmlns:a16="http://schemas.microsoft.com/office/drawing/2014/main" id="{E648B99F-1034-4573-A89A-BB39687EBFE3}"/>
              </a:ext>
            </a:extLst>
          </p:cNvPr>
          <p:cNvSpPr txBox="1">
            <a:spLocks/>
          </p:cNvSpPr>
          <p:nvPr/>
        </p:nvSpPr>
        <p:spPr>
          <a:xfrm>
            <a:off x="1647070" y="6358793"/>
            <a:ext cx="9144000" cy="587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부제목 2">
            <a:extLst>
              <a:ext uri="{FF2B5EF4-FFF2-40B4-BE49-F238E27FC236}">
                <a16:creationId xmlns:a16="http://schemas.microsoft.com/office/drawing/2014/main" id="{399E9598-6F4F-4374-9398-D89397D846F2}"/>
              </a:ext>
            </a:extLst>
          </p:cNvPr>
          <p:cNvSpPr txBox="1">
            <a:spLocks/>
          </p:cNvSpPr>
          <p:nvPr/>
        </p:nvSpPr>
        <p:spPr>
          <a:xfrm>
            <a:off x="1641476" y="1711118"/>
            <a:ext cx="9144000" cy="587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부제목 2">
            <a:extLst>
              <a:ext uri="{FF2B5EF4-FFF2-40B4-BE49-F238E27FC236}">
                <a16:creationId xmlns:a16="http://schemas.microsoft.com/office/drawing/2014/main" id="{C721614E-A207-4709-AA55-0D8D2EECF000}"/>
              </a:ext>
            </a:extLst>
          </p:cNvPr>
          <p:cNvSpPr txBox="1">
            <a:spLocks/>
          </p:cNvSpPr>
          <p:nvPr/>
        </p:nvSpPr>
        <p:spPr>
          <a:xfrm flipH="1">
            <a:off x="1606331" y="1711118"/>
            <a:ext cx="45719" cy="471163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부제목 2">
            <a:extLst>
              <a:ext uri="{FF2B5EF4-FFF2-40B4-BE49-F238E27FC236}">
                <a16:creationId xmlns:a16="http://schemas.microsoft.com/office/drawing/2014/main" id="{C2971A4B-B0F6-4D90-949D-DD9CEEDF0AB6}"/>
              </a:ext>
            </a:extLst>
          </p:cNvPr>
          <p:cNvSpPr txBox="1">
            <a:spLocks/>
          </p:cNvSpPr>
          <p:nvPr/>
        </p:nvSpPr>
        <p:spPr>
          <a:xfrm flipH="1">
            <a:off x="10766323" y="1731161"/>
            <a:ext cx="45719" cy="466957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부제목 2">
            <a:extLst>
              <a:ext uri="{FF2B5EF4-FFF2-40B4-BE49-F238E27FC236}">
                <a16:creationId xmlns:a16="http://schemas.microsoft.com/office/drawing/2014/main" id="{F9D9787B-8181-46E0-8E9D-F245AC975A59}"/>
              </a:ext>
            </a:extLst>
          </p:cNvPr>
          <p:cNvSpPr txBox="1">
            <a:spLocks/>
          </p:cNvSpPr>
          <p:nvPr/>
        </p:nvSpPr>
        <p:spPr>
          <a:xfrm>
            <a:off x="4605109" y="1755363"/>
            <a:ext cx="45719" cy="459819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CD62208-0700-4631-A2AB-BF84CDAEA0CF}"/>
              </a:ext>
            </a:extLst>
          </p:cNvPr>
          <p:cNvSpPr/>
          <p:nvPr/>
        </p:nvSpPr>
        <p:spPr>
          <a:xfrm>
            <a:off x="1683392" y="1924635"/>
            <a:ext cx="2345514" cy="25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100"/>
              </a:lnSpc>
              <a:tabLst>
                <a:tab pos="88900" algn="l"/>
                <a:tab pos="444500" algn="l"/>
                <a:tab pos="546100" algn="l"/>
                <a:tab pos="698500" algn="l"/>
                <a:tab pos="749300" algn="l"/>
                <a:tab pos="1143000" algn="l"/>
                <a:tab pos="1308100" algn="l"/>
                <a:tab pos="1587500" algn="l"/>
              </a:tabLst>
            </a:pP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Multi-Sampling</a:t>
            </a:r>
            <a:r>
              <a:rPr lang="en-US" altLang="zh-CN" b="1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Rate: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ADA47CC-E209-446E-9DA4-942B1CEF0E1B}"/>
              </a:ext>
            </a:extLst>
          </p:cNvPr>
          <p:cNvSpPr/>
          <p:nvPr/>
        </p:nvSpPr>
        <p:spPr>
          <a:xfrm>
            <a:off x="4731392" y="17216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Yes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(Capture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different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markers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at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different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frequencies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at</a:t>
            </a:r>
          </a:p>
          <a:p>
            <a:pPr lvl="0"/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the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same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time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with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same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spatial</a:t>
            </a:r>
            <a:r>
              <a:rPr lang="en-US" altLang="zh-CN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itchFamily="18" charset="0"/>
              </a:rPr>
              <a:t>resolution)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FCAB01D-8B73-438D-B487-8B60B63C0E0E}"/>
              </a:ext>
            </a:extLst>
          </p:cNvPr>
          <p:cNvSpPr/>
          <p:nvPr/>
        </p:nvSpPr>
        <p:spPr>
          <a:xfrm>
            <a:off x="1676837" y="2551709"/>
            <a:ext cx="1926810" cy="261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200"/>
              </a:lnSpc>
              <a:tabLst>
                <a:tab pos="88900" algn="l"/>
                <a:tab pos="444500" algn="l"/>
                <a:tab pos="546100" algn="l"/>
                <a:tab pos="698500" algn="l"/>
                <a:tab pos="749300" algn="l"/>
                <a:tab pos="1143000" algn="l"/>
                <a:tab pos="1308100" algn="l"/>
                <a:tab pos="15875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Tactile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Feedback: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5540E34-18C5-49E0-95AF-6B01CD70C6A8}"/>
              </a:ext>
            </a:extLst>
          </p:cNvPr>
          <p:cNvSpPr/>
          <p:nvPr/>
        </p:nvSpPr>
        <p:spPr>
          <a:xfrm>
            <a:off x="4731245" y="2548008"/>
            <a:ext cx="263411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5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Yes,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with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haptic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markers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173A6B-D282-437D-BB9E-9FB09574A0BA}"/>
              </a:ext>
            </a:extLst>
          </p:cNvPr>
          <p:cNvSpPr/>
          <p:nvPr/>
        </p:nvSpPr>
        <p:spPr>
          <a:xfrm>
            <a:off x="1674885" y="3042642"/>
            <a:ext cx="2847896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  <a:tabLst>
                <a:tab pos="88900" algn="l"/>
                <a:tab pos="444500" algn="l"/>
                <a:tab pos="546100" algn="l"/>
                <a:tab pos="698500" algn="l"/>
                <a:tab pos="749300" algn="l"/>
                <a:tab pos="1143000" algn="l"/>
                <a:tab pos="1308100" algn="l"/>
                <a:tab pos="1587500" algn="l"/>
              </a:tabLst>
            </a:pP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Maximum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Capture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Range: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12EC50A-4347-459D-9462-8CE2FC073781}"/>
              </a:ext>
            </a:extLst>
          </p:cNvPr>
          <p:cNvSpPr/>
          <p:nvPr/>
        </p:nvSpPr>
        <p:spPr>
          <a:xfrm>
            <a:off x="4747064" y="3034503"/>
            <a:ext cx="2847896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  <a:tabLst>
                <a:tab pos="88900" algn="l"/>
                <a:tab pos="444500" algn="l"/>
                <a:tab pos="546100" algn="l"/>
                <a:tab pos="698500" algn="l"/>
                <a:tab pos="749300" algn="l"/>
                <a:tab pos="1143000" algn="l"/>
                <a:tab pos="1308100" algn="l"/>
                <a:tab pos="1587500" algn="l"/>
              </a:tabLst>
            </a:pP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Maximum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Capture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Range: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A53BAB7-016D-4ADF-B31E-C6ADD78C0A40}"/>
              </a:ext>
            </a:extLst>
          </p:cNvPr>
          <p:cNvSpPr/>
          <p:nvPr/>
        </p:nvSpPr>
        <p:spPr>
          <a:xfrm>
            <a:off x="1685025" y="348141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SDK: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72" name="직사각형 3071">
            <a:extLst>
              <a:ext uri="{FF2B5EF4-FFF2-40B4-BE49-F238E27FC236}">
                <a16:creationId xmlns:a16="http://schemas.microsoft.com/office/drawing/2014/main" id="{6A7680DF-DE60-4CAF-9515-2F6B8D7F2237}"/>
              </a:ext>
            </a:extLst>
          </p:cNvPr>
          <p:cNvSpPr/>
          <p:nvPr/>
        </p:nvSpPr>
        <p:spPr>
          <a:xfrm>
            <a:off x="4736643" y="3537843"/>
            <a:ext cx="3630161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C++,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with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low-level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control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options</a:t>
            </a:r>
          </a:p>
        </p:txBody>
      </p:sp>
      <p:sp>
        <p:nvSpPr>
          <p:cNvPr id="3073" name="직사각형 3072">
            <a:extLst>
              <a:ext uri="{FF2B5EF4-FFF2-40B4-BE49-F238E27FC236}">
                <a16:creationId xmlns:a16="http://schemas.microsoft.com/office/drawing/2014/main" id="{68A88FAC-6D58-4746-83CB-68EA79FDD7A9}"/>
              </a:ext>
            </a:extLst>
          </p:cNvPr>
          <p:cNvSpPr/>
          <p:nvPr/>
        </p:nvSpPr>
        <p:spPr>
          <a:xfrm>
            <a:off x="1674115" y="4003987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Plug-ins: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74" name="직사각형 3073">
            <a:extLst>
              <a:ext uri="{FF2B5EF4-FFF2-40B4-BE49-F238E27FC236}">
                <a16:creationId xmlns:a16="http://schemas.microsoft.com/office/drawing/2014/main" id="{75707409-C9EC-40D3-B7DB-7220E48781A8}"/>
              </a:ext>
            </a:extLst>
          </p:cNvPr>
          <p:cNvSpPr/>
          <p:nvPr/>
        </p:nvSpPr>
        <p:spPr>
          <a:xfrm>
            <a:off x="4712941" y="4024405"/>
            <a:ext cx="3429208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</a:pPr>
            <a:r>
              <a:rPr lang="en-US" altLang="zh-CN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Matlab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Labview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ROS,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VRPN…</a:t>
            </a:r>
          </a:p>
        </p:txBody>
      </p:sp>
      <p:sp>
        <p:nvSpPr>
          <p:cNvPr id="3076" name="직사각형 3075">
            <a:extLst>
              <a:ext uri="{FF2B5EF4-FFF2-40B4-BE49-F238E27FC236}">
                <a16:creationId xmlns:a16="http://schemas.microsoft.com/office/drawing/2014/main" id="{371872CD-CEF5-4BEE-BE4C-2784F802F26A}"/>
              </a:ext>
            </a:extLst>
          </p:cNvPr>
          <p:cNvSpPr/>
          <p:nvPr/>
        </p:nvSpPr>
        <p:spPr>
          <a:xfrm>
            <a:off x="1651642" y="4631352"/>
            <a:ext cx="2191626" cy="261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200"/>
              </a:lnSpc>
              <a:tabLst>
                <a:tab pos="88900" algn="l"/>
                <a:tab pos="444500" algn="l"/>
                <a:tab pos="546100" algn="l"/>
                <a:tab pos="698500" algn="l"/>
                <a:tab pos="749300" algn="l"/>
                <a:tab pos="1143000" algn="l"/>
                <a:tab pos="1308100" algn="l"/>
                <a:tab pos="15875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External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Start/Stop:</a:t>
            </a:r>
          </a:p>
        </p:txBody>
      </p:sp>
      <p:sp>
        <p:nvSpPr>
          <p:cNvPr id="3077" name="직사각형 3076">
            <a:extLst>
              <a:ext uri="{FF2B5EF4-FFF2-40B4-BE49-F238E27FC236}">
                <a16:creationId xmlns:a16="http://schemas.microsoft.com/office/drawing/2014/main" id="{219E654F-15F9-4EB5-9560-F88E72FDA759}"/>
              </a:ext>
            </a:extLst>
          </p:cNvPr>
          <p:cNvSpPr/>
          <p:nvPr/>
        </p:nvSpPr>
        <p:spPr>
          <a:xfrm>
            <a:off x="4707363" y="4608870"/>
            <a:ext cx="6096000" cy="4830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Yes.</a:t>
            </a:r>
            <a:r>
              <a:rPr lang="en-US" altLang="zh-CN" b="1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ia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manual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switch,computer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port or 3</a:t>
            </a:r>
            <a:r>
              <a:rPr lang="en-US" altLang="zh-CN" b="1" baseline="30000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rd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party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eqmnt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.</a:t>
            </a:r>
          </a:p>
          <a:p>
            <a:pPr lvl="0">
              <a:lnSpc>
                <a:spcPts val="1500"/>
              </a:lnSpc>
            </a:pPr>
            <a:endParaRPr lang="en-US" altLang="zh-CN" b="1" dirty="0">
              <a:solidFill>
                <a:srgbClr val="00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078" name="직사각형 3077">
            <a:extLst>
              <a:ext uri="{FF2B5EF4-FFF2-40B4-BE49-F238E27FC236}">
                <a16:creationId xmlns:a16="http://schemas.microsoft.com/office/drawing/2014/main" id="{1BB7B2FE-D0DE-427A-8EFD-220FF142C666}"/>
              </a:ext>
            </a:extLst>
          </p:cNvPr>
          <p:cNvSpPr/>
          <p:nvPr/>
        </p:nvSpPr>
        <p:spPr>
          <a:xfrm>
            <a:off x="1629190" y="510739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800"/>
              </a:lnSpc>
              <a:tabLst>
                <a:tab pos="88900" algn="l"/>
                <a:tab pos="444500" algn="l"/>
                <a:tab pos="546100" algn="l"/>
                <a:tab pos="698500" algn="l"/>
                <a:tab pos="749300" algn="l"/>
                <a:tab pos="1143000" algn="l"/>
                <a:tab pos="1308100" algn="l"/>
                <a:tab pos="1587500" algn="l"/>
              </a:tabLst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Synchronization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with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b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other equipment:</a:t>
            </a:r>
          </a:p>
        </p:txBody>
      </p:sp>
      <p:sp>
        <p:nvSpPr>
          <p:cNvPr id="3079" name="직사각형 3078">
            <a:extLst>
              <a:ext uri="{FF2B5EF4-FFF2-40B4-BE49-F238E27FC236}">
                <a16:creationId xmlns:a16="http://schemas.microsoft.com/office/drawing/2014/main" id="{3CA0AEC0-5D9E-4FAA-A236-1BED05510860}"/>
              </a:ext>
            </a:extLst>
          </p:cNvPr>
          <p:cNvSpPr/>
          <p:nvPr/>
        </p:nvSpPr>
        <p:spPr>
          <a:xfrm>
            <a:off x="4730286" y="5238833"/>
            <a:ext cx="8316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Yes</a:t>
            </a:r>
          </a:p>
        </p:txBody>
      </p:sp>
      <p:sp>
        <p:nvSpPr>
          <p:cNvPr id="3080" name="직사각형 3079">
            <a:extLst>
              <a:ext uri="{FF2B5EF4-FFF2-40B4-BE49-F238E27FC236}">
                <a16:creationId xmlns:a16="http://schemas.microsoft.com/office/drawing/2014/main" id="{F2988D9E-A633-4263-B909-A6C7CE23CE0C}"/>
              </a:ext>
            </a:extLst>
          </p:cNvPr>
          <p:cNvSpPr/>
          <p:nvPr/>
        </p:nvSpPr>
        <p:spPr>
          <a:xfrm>
            <a:off x="1651642" y="5804853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Size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and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Weight: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81" name="직사각형 3080">
            <a:extLst>
              <a:ext uri="{FF2B5EF4-FFF2-40B4-BE49-F238E27FC236}">
                <a16:creationId xmlns:a16="http://schemas.microsoft.com/office/drawing/2014/main" id="{654D6087-7131-4936-951F-B9B530AECAE1}"/>
              </a:ext>
            </a:extLst>
          </p:cNvPr>
          <p:cNvSpPr/>
          <p:nvPr/>
        </p:nvSpPr>
        <p:spPr>
          <a:xfrm>
            <a:off x="4699685" y="5914869"/>
            <a:ext cx="5756769" cy="261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2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VZ10K: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112x5x5cm,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2.8kg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/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VZ10K5: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61.7x5x5cm,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1.2kg</a:t>
            </a:r>
          </a:p>
        </p:txBody>
      </p:sp>
      <p:sp>
        <p:nvSpPr>
          <p:cNvPr id="33" name="부제목 2">
            <a:extLst>
              <a:ext uri="{FF2B5EF4-FFF2-40B4-BE49-F238E27FC236}">
                <a16:creationId xmlns:a16="http://schemas.microsoft.com/office/drawing/2014/main" id="{CF14272A-CA7C-4C1A-AABD-BE932A69336A}"/>
              </a:ext>
            </a:extLst>
          </p:cNvPr>
          <p:cNvSpPr txBox="1">
            <a:spLocks/>
          </p:cNvSpPr>
          <p:nvPr/>
        </p:nvSpPr>
        <p:spPr>
          <a:xfrm>
            <a:off x="75501" y="1288432"/>
            <a:ext cx="2997667" cy="4025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VZ10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Specification_3</a:t>
            </a:r>
            <a:endParaRPr lang="ko-K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651A684-9463-496E-A6EA-3592A74F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21" y="8761"/>
            <a:ext cx="9205758" cy="8291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F10F307-9546-49F4-B73E-3099E1EE2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38" y="149496"/>
            <a:ext cx="524301" cy="51820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60C4DE2-36D9-4D7F-A8DC-DBC8980AB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468" y="192337"/>
            <a:ext cx="493819" cy="5121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BF4823A-E69C-4835-AD55-B153E6C34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838" y="6389878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3082"/>
            <a:ext cx="12192000" cy="16615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6F03122-28B4-4629-B9F3-F24B76B8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34" y="932460"/>
            <a:ext cx="9012571" cy="576062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0A060CD-095D-4A9D-8BA8-D1F2F289E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17" y="879992"/>
            <a:ext cx="5577352" cy="15982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B4A124-20D5-49D4-81D5-628C3A875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04" y="5804788"/>
            <a:ext cx="4606185" cy="88829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C151A94-9C34-48C6-8A54-DE6B5E418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257" y="2355085"/>
            <a:ext cx="6221573" cy="344970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F6C47DB-5235-429D-9ECF-02E4E9D2E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240" y="11053"/>
            <a:ext cx="9205758" cy="8291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2FDE67E-9705-43DE-B015-D25AC2D6E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1082" y="166514"/>
            <a:ext cx="524301" cy="51820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974FA3D-9362-4528-BE1F-AA946BDF00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2133" y="169562"/>
            <a:ext cx="493819" cy="5121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9B31302-3EE1-4D62-AA86-C494840E46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434316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287F410-653A-4AD3-B813-A19BED9C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4" y="1275128"/>
            <a:ext cx="9420837" cy="498306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99B196-DE08-4E96-839B-8BE4C444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074" y="0"/>
            <a:ext cx="9420837" cy="8291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77B705F-F26C-410A-82CB-FCCCD3D7A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750" y="155461"/>
            <a:ext cx="524301" cy="51820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4D237BA-B15B-4586-ADED-CF70BF659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690" y="161558"/>
            <a:ext cx="493819" cy="5121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BB94383-729D-40D3-9C2C-16A7A9EE4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84" y="6388200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D258D5D-3715-49ED-B5C3-129A12A7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21" y="2153408"/>
            <a:ext cx="9194334" cy="413982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F62130E-252A-4E29-B9C8-E04765E18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21" y="1362963"/>
            <a:ext cx="9194334" cy="79944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2F7C122-ECBA-4EEA-B9C4-C9ECE2A17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521" y="0"/>
            <a:ext cx="9194334" cy="798645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589618DC-5824-477E-A8BF-55FB9F3BB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56475"/>
              </p:ext>
            </p:extLst>
          </p:nvPr>
        </p:nvGraphicFramePr>
        <p:xfrm>
          <a:off x="2208214" y="28866"/>
          <a:ext cx="8010525" cy="762000"/>
        </p:xfrm>
        <a:graphic>
          <a:graphicData uri="http://schemas.openxmlformats.org/drawingml/2006/table">
            <a:tbl>
              <a:tblPr/>
              <a:tblGrid>
                <a:gridCol w="8010525">
                  <a:extLst>
                    <a:ext uri="{9D8B030D-6E8A-4147-A177-3AD203B41FA5}">
                      <a16:colId xmlns:a16="http://schemas.microsoft.com/office/drawing/2014/main" val="273739885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</a:rPr>
                        <a:t>PhoeniX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 Technologies Incorporated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881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Arial Rounded MT Bold" panose="020F0704030504030204" pitchFamily="34" charset="0"/>
                        </a:rPr>
                        <a:t>High  Performance  Real - Time   3D  Motion  Capture  Systems  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1930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2CD34942-953C-415D-BB8A-B3DDDC298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086" y="130160"/>
            <a:ext cx="524301" cy="51820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7410C3E-B9AA-4C24-9BAD-72FAED6D6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189" y="153812"/>
            <a:ext cx="493819" cy="5121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ADE36D1-858F-461C-A726-3FBEC394D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00760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apture4">
            <a:extLst>
              <a:ext uri="{FF2B5EF4-FFF2-40B4-BE49-F238E27FC236}">
                <a16:creationId xmlns:a16="http://schemas.microsoft.com/office/drawing/2014/main" id="{22B1C664-1D69-4435-A30B-389C12BE67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644"/>
            <a:ext cx="91424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558D87-0E09-4149-81EA-81517FA47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81696"/>
              </p:ext>
            </p:extLst>
          </p:nvPr>
        </p:nvGraphicFramePr>
        <p:xfrm>
          <a:off x="2208214" y="45644"/>
          <a:ext cx="8010525" cy="762000"/>
        </p:xfrm>
        <a:graphic>
          <a:graphicData uri="http://schemas.openxmlformats.org/drawingml/2006/table">
            <a:tbl>
              <a:tblPr/>
              <a:tblGrid>
                <a:gridCol w="8010525">
                  <a:extLst>
                    <a:ext uri="{9D8B030D-6E8A-4147-A177-3AD203B41FA5}">
                      <a16:colId xmlns:a16="http://schemas.microsoft.com/office/drawing/2014/main" val="273739885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</a:rPr>
                        <a:t>PhoeniX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 Technologies Incorporated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881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Arial Rounded MT Bold" panose="020F0704030504030204" pitchFamily="34" charset="0"/>
                        </a:rPr>
                        <a:t>High  Performance  Real - Time   3D  Motion  Capture  Systems  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19306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A467778-81A3-4064-9606-5183B1BE3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" y="922788"/>
            <a:ext cx="5675910" cy="783671"/>
          </a:xfrm>
          <a:prstGeom prst="rect">
            <a:avLst/>
          </a:prstGeom>
        </p:spPr>
      </p:pic>
      <p:sp>
        <p:nvSpPr>
          <p:cNvPr id="30" name="부제목 2">
            <a:extLst>
              <a:ext uri="{FF2B5EF4-FFF2-40B4-BE49-F238E27FC236}">
                <a16:creationId xmlns:a16="http://schemas.microsoft.com/office/drawing/2014/main" id="{DBB4CAFB-0679-4C8D-B1D4-062B0DDE7ADA}"/>
              </a:ext>
            </a:extLst>
          </p:cNvPr>
          <p:cNvSpPr txBox="1">
            <a:spLocks/>
          </p:cNvSpPr>
          <p:nvPr/>
        </p:nvSpPr>
        <p:spPr>
          <a:xfrm>
            <a:off x="1524000" y="1706459"/>
            <a:ext cx="9142414" cy="4870510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E83B07-C9B8-4491-9A66-D8FA1B59C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99" y="1706459"/>
            <a:ext cx="8825218" cy="482675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9F629BB-FAA3-491F-BAA8-E441B4B61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532" y="186591"/>
            <a:ext cx="524301" cy="51820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C905BF-6BE2-4DFE-9939-3CEE01A7C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2466" y="192688"/>
            <a:ext cx="493819" cy="5121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1A5A697-6C90-4796-A39C-224D97BC2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89" y="6385197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apture4">
            <a:extLst>
              <a:ext uri="{FF2B5EF4-FFF2-40B4-BE49-F238E27FC236}">
                <a16:creationId xmlns:a16="http://schemas.microsoft.com/office/drawing/2014/main" id="{22B1C664-1D69-4435-A30B-389C12BE67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644"/>
            <a:ext cx="91424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558D87-0E09-4149-81EA-81517FA47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81696"/>
              </p:ext>
            </p:extLst>
          </p:nvPr>
        </p:nvGraphicFramePr>
        <p:xfrm>
          <a:off x="2208214" y="45644"/>
          <a:ext cx="8010525" cy="762000"/>
        </p:xfrm>
        <a:graphic>
          <a:graphicData uri="http://schemas.openxmlformats.org/drawingml/2006/table">
            <a:tbl>
              <a:tblPr/>
              <a:tblGrid>
                <a:gridCol w="8010525">
                  <a:extLst>
                    <a:ext uri="{9D8B030D-6E8A-4147-A177-3AD203B41FA5}">
                      <a16:colId xmlns:a16="http://schemas.microsoft.com/office/drawing/2014/main" val="273739885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</a:rPr>
                        <a:t>PhoeniX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 Technologies Incorporated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881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Arial Rounded MT Bold" panose="020F0704030504030204" pitchFamily="34" charset="0"/>
                        </a:rPr>
                        <a:t>High  Performance  Real - Time   3D  Motion  Capture  Systems  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19306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A467778-81A3-4064-9606-5183B1BE3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" y="1367405"/>
            <a:ext cx="5382295" cy="783671"/>
          </a:xfrm>
          <a:prstGeom prst="rect">
            <a:avLst/>
          </a:prstGeom>
        </p:spPr>
      </p:pic>
      <p:sp>
        <p:nvSpPr>
          <p:cNvPr id="30" name="부제목 2">
            <a:extLst>
              <a:ext uri="{FF2B5EF4-FFF2-40B4-BE49-F238E27FC236}">
                <a16:creationId xmlns:a16="http://schemas.microsoft.com/office/drawing/2014/main" id="{DBB4CAFB-0679-4C8D-B1D4-062B0DDE7ADA}"/>
              </a:ext>
            </a:extLst>
          </p:cNvPr>
          <p:cNvSpPr txBox="1">
            <a:spLocks/>
          </p:cNvSpPr>
          <p:nvPr/>
        </p:nvSpPr>
        <p:spPr>
          <a:xfrm>
            <a:off x="1524000" y="2234967"/>
            <a:ext cx="9142414" cy="4342002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5FFCC08-C14B-4448-A7B6-0414EC1B6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56" y="2484073"/>
            <a:ext cx="7651633" cy="409289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229DB25-6F97-4474-952A-98A90F2A3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934" y="186591"/>
            <a:ext cx="524301" cy="518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2119ED-9ED0-468A-A5A8-7D6FF92A9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4077" y="192688"/>
            <a:ext cx="493819" cy="5121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D56700E-DD10-4D90-85C4-B02F8D5E3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6" y="6390293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apture4">
            <a:extLst>
              <a:ext uri="{FF2B5EF4-FFF2-40B4-BE49-F238E27FC236}">
                <a16:creationId xmlns:a16="http://schemas.microsoft.com/office/drawing/2014/main" id="{22B1C664-1D69-4435-A30B-389C12BE67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644"/>
            <a:ext cx="91424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558D87-0E09-4149-81EA-81517FA47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81696"/>
              </p:ext>
            </p:extLst>
          </p:nvPr>
        </p:nvGraphicFramePr>
        <p:xfrm>
          <a:off x="2208214" y="45644"/>
          <a:ext cx="8010525" cy="762000"/>
        </p:xfrm>
        <a:graphic>
          <a:graphicData uri="http://schemas.openxmlformats.org/drawingml/2006/table">
            <a:tbl>
              <a:tblPr/>
              <a:tblGrid>
                <a:gridCol w="8010525">
                  <a:extLst>
                    <a:ext uri="{9D8B030D-6E8A-4147-A177-3AD203B41FA5}">
                      <a16:colId xmlns:a16="http://schemas.microsoft.com/office/drawing/2014/main" val="273739885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</a:rPr>
                        <a:t>PhoeniX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 Technologies Incorporated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881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Arial Rounded MT Bold" panose="020F0704030504030204" pitchFamily="34" charset="0"/>
                        </a:rPr>
                        <a:t>High  Performance  Real - Time   3D  Motion  Capture  Systems  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19306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A467778-81A3-4064-9606-5183B1BE3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" y="889232"/>
            <a:ext cx="5524908" cy="834005"/>
          </a:xfrm>
          <a:prstGeom prst="rect">
            <a:avLst/>
          </a:prstGeom>
        </p:spPr>
      </p:pic>
      <p:sp>
        <p:nvSpPr>
          <p:cNvPr id="30" name="부제목 2">
            <a:extLst>
              <a:ext uri="{FF2B5EF4-FFF2-40B4-BE49-F238E27FC236}">
                <a16:creationId xmlns:a16="http://schemas.microsoft.com/office/drawing/2014/main" id="{DBB4CAFB-0679-4C8D-B1D4-062B0DDE7ADA}"/>
              </a:ext>
            </a:extLst>
          </p:cNvPr>
          <p:cNvSpPr txBox="1">
            <a:spLocks/>
          </p:cNvSpPr>
          <p:nvPr/>
        </p:nvSpPr>
        <p:spPr>
          <a:xfrm>
            <a:off x="1524000" y="1723237"/>
            <a:ext cx="9142414" cy="4853732"/>
          </a:xfrm>
          <a:prstGeom prst="rect">
            <a:avLst/>
          </a:prstGeom>
          <a:solidFill>
            <a:srgbClr val="17243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21CB64A-5AE7-468D-9B8A-11C1FD0BA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54635"/>
            <a:ext cx="8389939" cy="458877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605CAD4-628C-417D-9DBD-463B47BF0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420" y="186591"/>
            <a:ext cx="524301" cy="518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81A0C5F-B8D7-428D-88C1-EE8ECA87E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244" y="192688"/>
            <a:ext cx="493819" cy="5121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A9094FE-B5E8-4A87-88AE-13C703696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89" y="6365128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95BFE064-5ADD-42E8-A458-9A62C820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062752"/>
            <a:ext cx="8302625" cy="7576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Products : Software 6 </a:t>
            </a:r>
            <a:r>
              <a:rPr lang="ko-KR" altLang="en-US" sz="2000" b="1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종류</a:t>
            </a:r>
          </a:p>
        </p:txBody>
      </p:sp>
      <p:sp>
        <p:nvSpPr>
          <p:cNvPr id="22531" name="Rectangle 9">
            <a:extLst>
              <a:ext uri="{FF2B5EF4-FFF2-40B4-BE49-F238E27FC236}">
                <a16:creationId xmlns:a16="http://schemas.microsoft.com/office/drawing/2014/main" id="{CB6C3D64-B5A0-4D76-A805-3A74EC652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757" y="1341439"/>
            <a:ext cx="184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22532" name="Rectangle 10">
            <a:extLst>
              <a:ext uri="{FF2B5EF4-FFF2-40B4-BE49-F238E27FC236}">
                <a16:creationId xmlns:a16="http://schemas.microsoft.com/office/drawing/2014/main" id="{83B88E09-1BEB-423A-8B92-0FA85F08E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1307883"/>
            <a:ext cx="184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22533" name="Rectangle 11">
            <a:extLst>
              <a:ext uri="{FF2B5EF4-FFF2-40B4-BE49-F238E27FC236}">
                <a16:creationId xmlns:a16="http://schemas.microsoft.com/office/drawing/2014/main" id="{EC711481-07F2-4CB6-AECA-0B5F7E49B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6" y="1700213"/>
            <a:ext cx="3783013" cy="365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pic>
        <p:nvPicPr>
          <p:cNvPr id="22535" name="Picture 22" descr="vzsoft">
            <a:extLst>
              <a:ext uri="{FF2B5EF4-FFF2-40B4-BE49-F238E27FC236}">
                <a16:creationId xmlns:a16="http://schemas.microsoft.com/office/drawing/2014/main" id="{DC415D09-CBE9-4469-9B01-EC4A4517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87" y="2276476"/>
            <a:ext cx="1573212" cy="619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23" descr="autoCal">
            <a:extLst>
              <a:ext uri="{FF2B5EF4-FFF2-40B4-BE49-F238E27FC236}">
                <a16:creationId xmlns:a16="http://schemas.microsoft.com/office/drawing/2014/main" id="{12FE2A60-BC29-4103-986D-647D6FEFD18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87" y="2963645"/>
            <a:ext cx="15732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4" descr="vzserver">
            <a:extLst>
              <a:ext uri="{FF2B5EF4-FFF2-40B4-BE49-F238E27FC236}">
                <a16:creationId xmlns:a16="http://schemas.microsoft.com/office/drawing/2014/main" id="{826FF1BA-22F5-4BF5-8C7D-98D79AAC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87" y="3626535"/>
            <a:ext cx="15732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5" descr="vzanalyzer">
            <a:extLst>
              <a:ext uri="{FF2B5EF4-FFF2-40B4-BE49-F238E27FC236}">
                <a16:creationId xmlns:a16="http://schemas.microsoft.com/office/drawing/2014/main" id="{5E539840-2CAE-4FA9-AEF0-E98BB2E3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87" y="4275823"/>
            <a:ext cx="15732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6" descr="vzdaq">
            <a:extLst>
              <a:ext uri="{FF2B5EF4-FFF2-40B4-BE49-F238E27FC236}">
                <a16:creationId xmlns:a16="http://schemas.microsoft.com/office/drawing/2014/main" id="{5AB15A49-045E-47FE-ADA7-B2B7B83D295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87" y="4933500"/>
            <a:ext cx="15732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7" descr="hhydranet">
            <a:extLst>
              <a:ext uri="{FF2B5EF4-FFF2-40B4-BE49-F238E27FC236}">
                <a16:creationId xmlns:a16="http://schemas.microsoft.com/office/drawing/2014/main" id="{3A6FA0A9-F86E-41A5-8430-49D41AC0988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87" y="5589589"/>
            <a:ext cx="15732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33">
            <a:extLst>
              <a:ext uri="{FF2B5EF4-FFF2-40B4-BE49-F238E27FC236}">
                <a16:creationId xmlns:a16="http://schemas.microsoft.com/office/drawing/2014/main" id="{2AA75E31-A240-4455-A078-601C8741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2276475"/>
            <a:ext cx="53990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err="1"/>
              <a:t>VZSoft</a:t>
            </a:r>
            <a:r>
              <a:rPr lang="en-US" altLang="ko-KR" sz="1400" b="1" dirty="0"/>
              <a:t> </a:t>
            </a:r>
            <a:r>
              <a:rPr lang="en-US" altLang="ko-KR" sz="1400" dirty="0"/>
              <a:t>: </a:t>
            </a:r>
            <a:r>
              <a:rPr lang="ko-KR" altLang="en-US" sz="1400" dirty="0">
                <a:latin typeface="+mj-ea"/>
                <a:ea typeface="+mj-ea"/>
              </a:rPr>
              <a:t>모든 </a:t>
            </a:r>
            <a:r>
              <a:rPr lang="ko-KR" altLang="en-US" sz="1400" dirty="0" err="1">
                <a:latin typeface="+mj-ea"/>
                <a:ea typeface="+mj-ea"/>
              </a:rPr>
              <a:t>모캡</a:t>
            </a:r>
            <a:r>
              <a:rPr lang="ko-KR" altLang="en-US" sz="1400" dirty="0">
                <a:latin typeface="+mj-ea"/>
                <a:ea typeface="+mj-ea"/>
              </a:rPr>
              <a:t>  장비와 함께 운용하기 위해 제공되는 표준 </a:t>
            </a:r>
            <a:r>
              <a:rPr lang="ko-KR" altLang="en-US" sz="1400" dirty="0" err="1">
                <a:latin typeface="+mj-ea"/>
                <a:ea typeface="+mj-ea"/>
              </a:rPr>
              <a:t>그라픽</a:t>
            </a:r>
            <a:r>
              <a:rPr lang="ko-KR" altLang="en-US" sz="1400" dirty="0">
                <a:latin typeface="+mj-ea"/>
                <a:ea typeface="+mj-ea"/>
              </a:rPr>
              <a:t> </a:t>
            </a:r>
            <a:r>
              <a:rPr lang="ko-KR" altLang="en-US" sz="1400" dirty="0" err="1">
                <a:latin typeface="+mj-ea"/>
                <a:ea typeface="+mj-ea"/>
              </a:rPr>
              <a:t>유저인터페이스입니다</a:t>
            </a:r>
            <a:br>
              <a:rPr lang="ko-KR" altLang="en-US" sz="1400" dirty="0">
                <a:solidFill>
                  <a:schemeClr val="tx2"/>
                </a:solidFill>
              </a:rPr>
            </a:b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2542" name="Rectangle 35">
            <a:extLst>
              <a:ext uri="{FF2B5EF4-FFF2-40B4-BE49-F238E27FC236}">
                <a16:creationId xmlns:a16="http://schemas.microsoft.com/office/drawing/2014/main" id="{E4D53AC5-3FB7-4BB9-BA29-9E0AB75F3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4" y="2924175"/>
            <a:ext cx="54530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+mj-ea"/>
                <a:ea typeface="+mj-ea"/>
              </a:rPr>
              <a:t>VZAutoCal</a:t>
            </a:r>
            <a:r>
              <a:rPr lang="en-US" altLang="ko-KR" sz="1400" dirty="0">
                <a:latin typeface="+mj-ea"/>
                <a:ea typeface="+mj-ea"/>
              </a:rPr>
              <a:t> : </a:t>
            </a:r>
            <a:r>
              <a:rPr lang="ko-KR" altLang="en-US" sz="1400" dirty="0">
                <a:latin typeface="+mj-ea"/>
                <a:ea typeface="+mj-ea"/>
              </a:rPr>
              <a:t>이 혁신적인 소프트웨어는  멀티 </a:t>
            </a:r>
            <a:r>
              <a:rPr lang="ko-KR" altLang="en-US" sz="1400" dirty="0" err="1">
                <a:latin typeface="+mj-ea"/>
                <a:ea typeface="+mj-ea"/>
              </a:rPr>
              <a:t>모캡</a:t>
            </a:r>
            <a:r>
              <a:rPr lang="ko-KR" altLang="en-US" sz="1400" dirty="0">
                <a:latin typeface="+mj-ea"/>
                <a:ea typeface="+mj-ea"/>
              </a:rPr>
              <a:t> 장비의 구성을   선택적으로 그리고 완전 자동적으로 보정하는 소프트웨어입니다</a:t>
            </a:r>
            <a:r>
              <a:rPr lang="en-US" altLang="ko-KR" sz="1400" dirty="0">
                <a:latin typeface="+mj-ea"/>
                <a:ea typeface="+mj-ea"/>
              </a:rPr>
              <a:t>. </a:t>
            </a:r>
            <a:br>
              <a:rPr lang="en-US" altLang="ko-KR" sz="1400" dirty="0">
                <a:latin typeface="+mj-ea"/>
                <a:ea typeface="+mj-ea"/>
              </a:rPr>
            </a:b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22543" name="Rectangle 36">
            <a:extLst>
              <a:ext uri="{FF2B5EF4-FFF2-40B4-BE49-F238E27FC236}">
                <a16:creationId xmlns:a16="http://schemas.microsoft.com/office/drawing/2014/main" id="{5C32F2F6-B9AE-48E5-BE65-7F7FA49D7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3716339"/>
            <a:ext cx="53990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+mj-ea"/>
                <a:ea typeface="+mj-ea"/>
              </a:rPr>
              <a:t>VZServer</a:t>
            </a:r>
            <a:r>
              <a:rPr lang="en-US" altLang="ko-KR" sz="1400" b="1" dirty="0">
                <a:latin typeface="+mj-ea"/>
                <a:ea typeface="+mj-ea"/>
              </a:rPr>
              <a:t>  : </a:t>
            </a:r>
            <a:r>
              <a:rPr lang="ko-KR" altLang="en-US" sz="1400" dirty="0">
                <a:latin typeface="+mj-ea"/>
                <a:ea typeface="+mj-ea"/>
              </a:rPr>
              <a:t>멀티 </a:t>
            </a:r>
            <a:r>
              <a:rPr lang="ko-KR" altLang="en-US" sz="1400" dirty="0" err="1">
                <a:latin typeface="+mj-ea"/>
                <a:ea typeface="+mj-ea"/>
              </a:rPr>
              <a:t>모캡장비</a:t>
            </a:r>
            <a:r>
              <a:rPr lang="ko-KR" altLang="en-US" sz="1400" dirty="0">
                <a:latin typeface="+mj-ea"/>
                <a:ea typeface="+mj-ea"/>
              </a:rPr>
              <a:t> 시계로부터 캡처한 여러 데이터를 한 개로 통합 </a:t>
            </a:r>
            <a:r>
              <a:rPr lang="ko-KR" altLang="en-US" sz="1400" dirty="0" err="1">
                <a:latin typeface="+mj-ea"/>
                <a:ea typeface="+mj-ea"/>
              </a:rPr>
              <a:t>운용함으로서</a:t>
            </a:r>
            <a:r>
              <a:rPr lang="ko-KR" altLang="en-US" sz="1400" dirty="0">
                <a:latin typeface="+mj-ea"/>
                <a:ea typeface="+mj-ea"/>
              </a:rPr>
              <a:t> 서로 맞물리는  현상이 없도록 합니다</a:t>
            </a:r>
            <a:r>
              <a:rPr lang="en-US" altLang="ko-KR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2544" name="Rectangle 37">
            <a:extLst>
              <a:ext uri="{FF2B5EF4-FFF2-40B4-BE49-F238E27FC236}">
                <a16:creationId xmlns:a16="http://schemas.microsoft.com/office/drawing/2014/main" id="{1A575F41-E8AE-4B5C-AA7D-015F24064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4365625"/>
            <a:ext cx="53990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VZAnalyzer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툴박스는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캡처된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모션 데이터의 디스플레이나 분석 또는 처리를 위한 호스트 기능을 제공합니다</a:t>
            </a:r>
            <a:r>
              <a:rPr lang="en-US" altLang="ko-KR" sz="1400" dirty="0">
                <a:solidFill>
                  <a:schemeClr val="tx2"/>
                </a:solidFill>
              </a:rPr>
              <a:t>.</a:t>
            </a:r>
            <a:br>
              <a:rPr lang="en-US" altLang="ko-KR" sz="1400" dirty="0">
                <a:solidFill>
                  <a:schemeClr val="tx2"/>
                </a:solidFill>
              </a:rPr>
            </a:br>
            <a:endParaRPr lang="en-US" altLang="ko-KR" sz="1400" dirty="0">
              <a:solidFill>
                <a:schemeClr val="tx2"/>
              </a:solidFill>
            </a:endParaRPr>
          </a:p>
        </p:txBody>
      </p:sp>
      <p:sp>
        <p:nvSpPr>
          <p:cNvPr id="22545" name="Rectangle 38">
            <a:extLst>
              <a:ext uri="{FF2B5EF4-FFF2-40B4-BE49-F238E27FC236}">
                <a16:creationId xmlns:a16="http://schemas.microsoft.com/office/drawing/2014/main" id="{C7BE8B5B-6A79-4788-AD12-10556B5E0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4941889"/>
            <a:ext cx="53990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VZDaq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비주얼아이즈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모캡장비에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의해서 캡처한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차원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모션캡처와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외부 아날로그 데이터를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동조시켜주는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역할을 합니다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546" name="Rectangle 39">
            <a:extLst>
              <a:ext uri="{FF2B5EF4-FFF2-40B4-BE49-F238E27FC236}">
                <a16:creationId xmlns:a16="http://schemas.microsoft.com/office/drawing/2014/main" id="{4AD30D0C-8D41-49F7-AA48-192D549A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5589589"/>
            <a:ext cx="53990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HydraNet-VZClient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캡처 된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병렬응용을 위해서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LAN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배분하는 기능 및 가상 상호 응용을 위한 통합 기능입니다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2547" name="Rectangle 40">
            <a:extLst>
              <a:ext uri="{FF2B5EF4-FFF2-40B4-BE49-F238E27FC236}">
                <a16:creationId xmlns:a16="http://schemas.microsoft.com/office/drawing/2014/main" id="{0B62A4E9-5F76-4C62-A404-7A50B717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211" y="1909762"/>
            <a:ext cx="8064602" cy="149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400">
              <a:solidFill>
                <a:schemeClr val="tx2"/>
              </a:solidFill>
            </a:endParaRPr>
          </a:p>
        </p:txBody>
      </p:sp>
      <p:sp>
        <p:nvSpPr>
          <p:cNvPr id="22548" name="Rectangle 41">
            <a:extLst>
              <a:ext uri="{FF2B5EF4-FFF2-40B4-BE49-F238E27FC236}">
                <a16:creationId xmlns:a16="http://schemas.microsoft.com/office/drawing/2014/main" id="{359487C1-9380-4E5B-940E-AEC38D28D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081" y="6381751"/>
            <a:ext cx="7916469" cy="13289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400">
              <a:solidFill>
                <a:schemeClr val="tx2"/>
              </a:solidFill>
            </a:endParaRPr>
          </a:p>
        </p:txBody>
      </p:sp>
      <p:sp>
        <p:nvSpPr>
          <p:cNvPr id="22549" name="Rectangle 42">
            <a:extLst>
              <a:ext uri="{FF2B5EF4-FFF2-40B4-BE49-F238E27FC236}">
                <a16:creationId xmlns:a16="http://schemas.microsoft.com/office/drawing/2014/main" id="{577AF10A-EAC5-41DA-90A7-721F3EDB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211" y="1980749"/>
            <a:ext cx="144463" cy="4533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400">
              <a:solidFill>
                <a:schemeClr val="tx2"/>
              </a:solidFill>
            </a:endParaRPr>
          </a:p>
        </p:txBody>
      </p:sp>
      <p:sp>
        <p:nvSpPr>
          <p:cNvPr id="22550" name="Rectangle 43">
            <a:extLst>
              <a:ext uri="{FF2B5EF4-FFF2-40B4-BE49-F238E27FC236}">
                <a16:creationId xmlns:a16="http://schemas.microsoft.com/office/drawing/2014/main" id="{489F9330-F701-4818-A99D-7BB1672EA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338" y="1903138"/>
            <a:ext cx="150812" cy="4619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ko-KR" sz="1400">
              <a:solidFill>
                <a:schemeClr val="tx2"/>
              </a:solidFill>
            </a:endParaRPr>
          </a:p>
        </p:txBody>
      </p:sp>
      <p:sp>
        <p:nvSpPr>
          <p:cNvPr id="22551" name="Rectangle 46">
            <a:extLst>
              <a:ext uri="{FF2B5EF4-FFF2-40B4-BE49-F238E27FC236}">
                <a16:creationId xmlns:a16="http://schemas.microsoft.com/office/drawing/2014/main" id="{4C040BB1-D066-4E79-8280-F778FBF80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5516563"/>
            <a:ext cx="5524500" cy="365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400">
              <a:solidFill>
                <a:schemeClr val="tx2"/>
              </a:solidFill>
            </a:endParaRPr>
          </a:p>
        </p:txBody>
      </p:sp>
      <p:sp>
        <p:nvSpPr>
          <p:cNvPr id="22552" name="Rectangle 47">
            <a:extLst>
              <a:ext uri="{FF2B5EF4-FFF2-40B4-BE49-F238E27FC236}">
                <a16:creationId xmlns:a16="http://schemas.microsoft.com/office/drawing/2014/main" id="{A7C718CE-DDAA-4796-834C-2206EB6A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4941888"/>
            <a:ext cx="5524500" cy="365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400">
              <a:solidFill>
                <a:schemeClr val="tx2"/>
              </a:solidFill>
            </a:endParaRPr>
          </a:p>
        </p:txBody>
      </p:sp>
      <p:sp>
        <p:nvSpPr>
          <p:cNvPr id="22553" name="Rectangle 48">
            <a:extLst>
              <a:ext uri="{FF2B5EF4-FFF2-40B4-BE49-F238E27FC236}">
                <a16:creationId xmlns:a16="http://schemas.microsoft.com/office/drawing/2014/main" id="{EC9FE738-2027-4E66-8DE5-7C74CB6A0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2852738"/>
            <a:ext cx="5524500" cy="365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400">
              <a:solidFill>
                <a:schemeClr val="tx2"/>
              </a:solidFill>
            </a:endParaRPr>
          </a:p>
        </p:txBody>
      </p:sp>
      <p:sp>
        <p:nvSpPr>
          <p:cNvPr id="22554" name="Rectangle 49">
            <a:extLst>
              <a:ext uri="{FF2B5EF4-FFF2-40B4-BE49-F238E27FC236}">
                <a16:creationId xmlns:a16="http://schemas.microsoft.com/office/drawing/2014/main" id="{C19A6E25-31B1-462C-84D8-78D1F2A1D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4292601"/>
            <a:ext cx="5524500" cy="365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400">
              <a:solidFill>
                <a:schemeClr val="tx2"/>
              </a:solidFill>
            </a:endParaRPr>
          </a:p>
        </p:txBody>
      </p:sp>
      <p:sp>
        <p:nvSpPr>
          <p:cNvPr id="22555" name="Rectangle 50">
            <a:extLst>
              <a:ext uri="{FF2B5EF4-FFF2-40B4-BE49-F238E27FC236}">
                <a16:creationId xmlns:a16="http://schemas.microsoft.com/office/drawing/2014/main" id="{E22EBA97-74B9-4576-80D5-62F6C436F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3573463"/>
            <a:ext cx="5524500" cy="365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400">
              <a:solidFill>
                <a:schemeClr val="tx2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E3B5B0D-2AC0-4859-A889-7B4310E8DC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5" y="24674"/>
            <a:ext cx="8334375" cy="8001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47F772E-3617-4AA3-9100-641CAEA280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727374"/>
            <a:ext cx="12192000" cy="1524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5A209A2-51B4-4A80-B322-F1D19225BC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587" y="153830"/>
            <a:ext cx="524301" cy="518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9D3067E-9CA3-41C1-ACC2-343BE64B6B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5571" y="160542"/>
            <a:ext cx="493819" cy="5121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E9423B9-4A18-4395-9DF0-C624D811AE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414815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BF86E1CA-6CC5-4B6D-82F3-D0D36B2883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40014" y="4323681"/>
            <a:ext cx="3311525" cy="2124075"/>
          </a:xfrm>
          <a:solidFill>
            <a:schemeClr val="bg1"/>
          </a:solidFill>
          <a:ln w="38100">
            <a:solidFill>
              <a:srgbClr val="B2B2B2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80000"/>
              </a:lnSpc>
            </a:pPr>
            <a:endParaRPr lang="en-US" altLang="ko-KR" sz="1000" dirty="0"/>
          </a:p>
          <a:p>
            <a:pPr algn="l" eaLnBrk="1" hangingPunct="1">
              <a:lnSpc>
                <a:spcPct val="80000"/>
              </a:lnSpc>
            </a:pPr>
            <a:endParaRPr lang="en-US" altLang="ko-KR" sz="1400" b="1" dirty="0">
              <a:solidFill>
                <a:srgbClr val="080808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ko-KR" altLang="en-US" sz="1400" b="1" dirty="0">
                <a:solidFill>
                  <a:srgbClr val="080808"/>
                </a:solidFill>
              </a:rPr>
              <a:t>활 용 처</a:t>
            </a:r>
            <a:endParaRPr lang="ko-KR" altLang="en-US" sz="1400" dirty="0">
              <a:solidFill>
                <a:srgbClr val="080808"/>
              </a:solidFill>
            </a:endParaRPr>
          </a:p>
          <a:p>
            <a:pPr algn="l" eaLnBrk="1" hangingPunct="1">
              <a:lnSpc>
                <a:spcPct val="125000"/>
              </a:lnSpc>
            </a:pPr>
            <a:r>
              <a:rPr lang="en-US" altLang="ko-KR" sz="1400" dirty="0">
                <a:solidFill>
                  <a:srgbClr val="080808"/>
                </a:solidFill>
              </a:rPr>
              <a:t>-</a:t>
            </a:r>
            <a:r>
              <a:rPr lang="ko-KR" altLang="en-US" sz="1400" dirty="0">
                <a:solidFill>
                  <a:srgbClr val="080808"/>
                </a:solidFill>
              </a:rPr>
              <a:t>가상현실</a:t>
            </a:r>
            <a:br>
              <a:rPr lang="ko-KR" altLang="en-US" sz="1400" dirty="0">
                <a:solidFill>
                  <a:srgbClr val="080808"/>
                </a:solidFill>
              </a:rPr>
            </a:br>
            <a:r>
              <a:rPr lang="en-US" altLang="ko-KR" sz="1400" dirty="0">
                <a:solidFill>
                  <a:srgbClr val="080808"/>
                </a:solidFill>
              </a:rPr>
              <a:t>-</a:t>
            </a:r>
            <a:r>
              <a:rPr lang="ko-KR" altLang="en-US" sz="1400" dirty="0">
                <a:solidFill>
                  <a:srgbClr val="080808"/>
                </a:solidFill>
              </a:rPr>
              <a:t>합작 디자인</a:t>
            </a:r>
            <a:br>
              <a:rPr lang="ko-KR" altLang="en-US" sz="1400" dirty="0">
                <a:solidFill>
                  <a:srgbClr val="080808"/>
                </a:solidFill>
              </a:rPr>
            </a:br>
            <a:r>
              <a:rPr lang="en-US" altLang="ko-KR" sz="1400" dirty="0">
                <a:solidFill>
                  <a:srgbClr val="080808"/>
                </a:solidFill>
              </a:rPr>
              <a:t>-</a:t>
            </a:r>
            <a:r>
              <a:rPr lang="ko-KR" altLang="en-US" sz="1400" dirty="0">
                <a:solidFill>
                  <a:srgbClr val="080808"/>
                </a:solidFill>
              </a:rPr>
              <a:t>매우 복잡한 모션 </a:t>
            </a:r>
            <a:r>
              <a:rPr lang="ko-KR" altLang="en-US" sz="1400" dirty="0" err="1">
                <a:solidFill>
                  <a:srgbClr val="080808"/>
                </a:solidFill>
              </a:rPr>
              <a:t>분활</a:t>
            </a:r>
            <a:r>
              <a:rPr lang="ko-KR" altLang="en-US" sz="1400" dirty="0">
                <a:solidFill>
                  <a:srgbClr val="080808"/>
                </a:solidFill>
              </a:rPr>
              <a:t> 캡처</a:t>
            </a:r>
            <a:br>
              <a:rPr lang="ko-KR" altLang="en-US" sz="1400" dirty="0">
                <a:solidFill>
                  <a:srgbClr val="080808"/>
                </a:solidFill>
              </a:rPr>
            </a:br>
            <a:r>
              <a:rPr lang="en-US" altLang="ko-KR" sz="1400" dirty="0">
                <a:solidFill>
                  <a:srgbClr val="080808"/>
                </a:solidFill>
              </a:rPr>
              <a:t>-</a:t>
            </a:r>
            <a:r>
              <a:rPr lang="ko-KR" altLang="en-US" sz="1400" dirty="0">
                <a:solidFill>
                  <a:srgbClr val="080808"/>
                </a:solidFill>
              </a:rPr>
              <a:t>원격 쌍방향 게임</a:t>
            </a:r>
            <a:br>
              <a:rPr lang="ko-KR" altLang="en-US" sz="1400" dirty="0">
                <a:solidFill>
                  <a:srgbClr val="080808"/>
                </a:solidFill>
              </a:rPr>
            </a:br>
            <a:r>
              <a:rPr lang="en-US" altLang="ko-KR" sz="1400" dirty="0">
                <a:solidFill>
                  <a:srgbClr val="080808"/>
                </a:solidFill>
              </a:rPr>
              <a:t>-</a:t>
            </a:r>
            <a:r>
              <a:rPr lang="ko-KR" altLang="en-US" sz="1400" dirty="0">
                <a:solidFill>
                  <a:srgbClr val="080808"/>
                </a:solidFill>
              </a:rPr>
              <a:t>다수 학생들 대상 </a:t>
            </a:r>
            <a:r>
              <a:rPr lang="ko-KR" altLang="en-US" sz="1400" dirty="0" err="1">
                <a:solidFill>
                  <a:srgbClr val="080808"/>
                </a:solidFill>
              </a:rPr>
              <a:t>모캡</a:t>
            </a:r>
            <a:r>
              <a:rPr lang="ko-KR" altLang="en-US" sz="1400" dirty="0">
                <a:solidFill>
                  <a:srgbClr val="080808"/>
                </a:solidFill>
              </a:rPr>
              <a:t> 강의</a:t>
            </a:r>
            <a:br>
              <a:rPr lang="ko-KR" altLang="en-US" sz="1400" dirty="0">
                <a:solidFill>
                  <a:srgbClr val="080808"/>
                </a:solidFill>
              </a:rPr>
            </a:br>
            <a:r>
              <a:rPr lang="en-US" altLang="ko-KR" sz="1400" dirty="0">
                <a:solidFill>
                  <a:srgbClr val="080808"/>
                </a:solidFill>
              </a:rPr>
              <a:t>-</a:t>
            </a:r>
            <a:r>
              <a:rPr lang="ko-KR" altLang="en-US" sz="1400" dirty="0">
                <a:solidFill>
                  <a:srgbClr val="080808"/>
                </a:solidFill>
              </a:rPr>
              <a:t>신뢰할 만한  </a:t>
            </a:r>
            <a:r>
              <a:rPr lang="en-US" altLang="ko-KR" sz="1400" dirty="0">
                <a:solidFill>
                  <a:srgbClr val="080808"/>
                </a:solidFill>
              </a:rPr>
              <a:t>Control</a:t>
            </a:r>
          </a:p>
          <a:p>
            <a:pPr algn="l" eaLnBrk="1" hangingPunct="1">
              <a:lnSpc>
                <a:spcPct val="80000"/>
              </a:lnSpc>
            </a:pPr>
            <a:endParaRPr lang="en-US" altLang="ko-KR" sz="1400" dirty="0">
              <a:solidFill>
                <a:srgbClr val="080808"/>
              </a:solidFill>
            </a:endParaRP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B18BE193-7C8A-41AC-9C69-FF50CF57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276475"/>
            <a:ext cx="82296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Rockwell" panose="02060603020205020403" pitchFamily="18" charset="0"/>
              </a:rPr>
              <a:t>Hydranet</a:t>
            </a:r>
            <a:r>
              <a:rPr lang="en-US" altLang="ko-KR" sz="1800" b="1" i="1" u="sng"/>
              <a:t> </a:t>
            </a:r>
            <a:endParaRPr lang="en-US" altLang="ko-KR" sz="1800" b="1" u="sng"/>
          </a:p>
        </p:txBody>
      </p:sp>
      <p:pic>
        <p:nvPicPr>
          <p:cNvPr id="32772" name="Picture 6" descr="hydranet2">
            <a:extLst>
              <a:ext uri="{FF2B5EF4-FFF2-40B4-BE49-F238E27FC236}">
                <a16:creationId xmlns:a16="http://schemas.microsoft.com/office/drawing/2014/main" id="{75E8220F-FD65-4FA3-A6C3-78AE4C96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323680"/>
            <a:ext cx="3533775" cy="2160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773" name="Rectangle 10">
            <a:extLst>
              <a:ext uri="{FF2B5EF4-FFF2-40B4-BE49-F238E27FC236}">
                <a16:creationId xmlns:a16="http://schemas.microsoft.com/office/drawing/2014/main" id="{DA194257-AE9D-472D-8E87-5E523495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1582768"/>
            <a:ext cx="184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32774" name="Rectangle 11">
            <a:extLst>
              <a:ext uri="{FF2B5EF4-FFF2-40B4-BE49-F238E27FC236}">
                <a16:creationId xmlns:a16="http://schemas.microsoft.com/office/drawing/2014/main" id="{F56BB4A5-1069-4354-B6A5-D57C7D15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1574379"/>
            <a:ext cx="184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32775" name="Rectangle 12">
            <a:extLst>
              <a:ext uri="{FF2B5EF4-FFF2-40B4-BE49-F238E27FC236}">
                <a16:creationId xmlns:a16="http://schemas.microsoft.com/office/drawing/2014/main" id="{FB540840-5004-4C5C-90C8-33CA02B4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1917963"/>
            <a:ext cx="4357687" cy="365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32777" name="Rectangle 15">
            <a:extLst>
              <a:ext uri="{FF2B5EF4-FFF2-40B4-BE49-F238E27FC236}">
                <a16:creationId xmlns:a16="http://schemas.microsoft.com/office/drawing/2014/main" id="{4DF27F1B-2621-4165-A9B1-9562DA122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708276"/>
            <a:ext cx="8207375" cy="1384995"/>
          </a:xfrm>
          <a:prstGeom prst="rect">
            <a:avLst/>
          </a:prstGeom>
          <a:solidFill>
            <a:schemeClr val="bg1"/>
          </a:solidFill>
          <a:ln w="101600">
            <a:solidFill>
              <a:srgbClr val="B2B2B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ko-KR" altLang="en-US" sz="1400">
                <a:solidFill>
                  <a:srgbClr val="080808"/>
                </a:solidFill>
                <a:latin typeface="Rockwell" panose="02060603020205020403" pitchFamily="18" charset="0"/>
                <a:ea typeface="새굴림" panose="02030600000101010101" pitchFamily="18" charset="-127"/>
              </a:rPr>
              <a:t>데이터 합성과 송출 목적인 옵션 </a:t>
            </a:r>
            <a:r>
              <a:rPr lang="ko-KR" altLang="en-US" sz="1400">
                <a:solidFill>
                  <a:srgbClr val="080808"/>
                </a:solidFill>
                <a:latin typeface="Rockwell" panose="02060603020205020403" pitchFamily="18" charset="0"/>
              </a:rPr>
              <a:t>소프트웨어인  </a:t>
            </a:r>
            <a:r>
              <a:rPr lang="en-US" altLang="ko-KR" sz="1400">
                <a:solidFill>
                  <a:srgbClr val="080808"/>
                </a:solidFill>
                <a:latin typeface="Rockwell" panose="02060603020205020403" pitchFamily="18" charset="0"/>
              </a:rPr>
              <a:t>Hydranet</a:t>
            </a:r>
            <a:r>
              <a:rPr lang="ko-KR" altLang="en-US" sz="1400">
                <a:solidFill>
                  <a:srgbClr val="080808"/>
                </a:solidFill>
                <a:latin typeface="Rockwell" panose="02060603020205020403" pitchFamily="18" charset="0"/>
              </a:rPr>
              <a:t>은</a:t>
            </a:r>
            <a:r>
              <a:rPr lang="ko-KR" altLang="en-US" sz="1400">
                <a:solidFill>
                  <a:srgbClr val="080808"/>
                </a:solidFill>
                <a:latin typeface="Rockwell" panose="02060603020205020403" pitchFamily="18" charset="0"/>
                <a:ea typeface="새굴림" panose="02030600000101010101" pitchFamily="18" charset="-127"/>
              </a:rPr>
              <a:t> 한 대 또는 그 이상의 비주얼라이즈 모캡장비로 캡처한 데이터를 합성하거나 또는 장비 운용자가 원하는 숫자만큼의 워크스테이션으로 데이터를 실시간으로 스트림 합니다</a:t>
            </a:r>
            <a:r>
              <a:rPr lang="en-US" altLang="ko-KR" sz="1400">
                <a:solidFill>
                  <a:srgbClr val="080808"/>
                </a:solidFill>
                <a:latin typeface="Rockwell" panose="02060603020205020403" pitchFamily="18" charset="0"/>
                <a:ea typeface="새굴림" panose="02030600000101010101" pitchFamily="18" charset="-127"/>
              </a:rPr>
              <a:t>. </a:t>
            </a:r>
            <a:r>
              <a:rPr lang="ko-KR" altLang="en-US" sz="1400">
                <a:solidFill>
                  <a:srgbClr val="080808"/>
                </a:solidFill>
                <a:latin typeface="Rockwell" panose="02060603020205020403" pitchFamily="18" charset="0"/>
                <a:ea typeface="새굴림" panose="02030600000101010101" pitchFamily="18" charset="-127"/>
              </a:rPr>
              <a:t>각 워크스테이션은 자체 응용 처에 필요  데이터를 취사 선택 할 수 있도록 합니다</a:t>
            </a:r>
            <a:r>
              <a:rPr lang="en-US" altLang="ko-KR" sz="1400">
                <a:solidFill>
                  <a:srgbClr val="080808"/>
                </a:solidFill>
                <a:latin typeface="Rockwell" panose="02060603020205020403" pitchFamily="18" charset="0"/>
                <a:ea typeface="새굴림" panose="02030600000101010101" pitchFamily="18" charset="-127"/>
              </a:rPr>
              <a:t>. </a:t>
            </a:r>
            <a:r>
              <a:rPr lang="ko-KR" altLang="en-US" sz="1400">
                <a:solidFill>
                  <a:srgbClr val="080808"/>
                </a:solidFill>
                <a:latin typeface="Rockwell" panose="02060603020205020403" pitchFamily="18" charset="0"/>
                <a:ea typeface="새굴림" panose="02030600000101010101" pitchFamily="18" charset="-127"/>
              </a:rPr>
              <a:t>이처럼 복합 모션은 여러 개의 작은 시스템에 의해서 캡처링하며 배분되는 병렬 컴퓨터에 의해서 고성능 컴퓨터가 요구되는 활용이 가능 합니다</a:t>
            </a:r>
            <a:r>
              <a:rPr lang="en-US" altLang="ko-KR" sz="1400">
                <a:solidFill>
                  <a:srgbClr val="080808"/>
                </a:solidFill>
                <a:latin typeface="Rockwell" panose="02060603020205020403" pitchFamily="18" charset="0"/>
                <a:ea typeface="새굴림" panose="02030600000101010101" pitchFamily="18" charset="-127"/>
              </a:rPr>
              <a:t>.</a:t>
            </a:r>
          </a:p>
        </p:txBody>
      </p:sp>
      <p:sp>
        <p:nvSpPr>
          <p:cNvPr id="32778" name="Rectangle 16">
            <a:extLst>
              <a:ext uri="{FF2B5EF4-FFF2-40B4-BE49-F238E27FC236}">
                <a16:creationId xmlns:a16="http://schemas.microsoft.com/office/drawing/2014/main" id="{F257C313-4074-4A8F-8A06-4D1981FA2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64" y="1574379"/>
            <a:ext cx="3859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0000"/>
                </a:solidFill>
              </a:rPr>
              <a:t>Products : Software </a:t>
            </a:r>
            <a:r>
              <a:rPr lang="en-US" altLang="ko-KR" sz="1800" b="1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en-US" altLang="ko-KR" sz="1800" b="1" dirty="0">
                <a:solidFill>
                  <a:srgbClr val="000000"/>
                </a:solidFill>
              </a:rPr>
              <a:t> </a:t>
            </a:r>
            <a:r>
              <a:rPr lang="en-US" altLang="ko-KR" sz="1800" b="1" dirty="0" err="1">
                <a:solidFill>
                  <a:srgbClr val="000000"/>
                </a:solidFill>
              </a:rPr>
              <a:t>Hydranet</a:t>
            </a:r>
            <a:endParaRPr lang="en-US" altLang="ko-KR" sz="1800" b="1" dirty="0">
              <a:solidFill>
                <a:srgbClr val="000000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0E859C7-07B7-450F-AF08-2A6B611B0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42111"/>
            <a:ext cx="12192000" cy="152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EFF24D5-8AC1-454F-8DEF-178E24C98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082" y="59436"/>
            <a:ext cx="8340051" cy="79864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FCD7219-E384-449E-B8BE-574BDA729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219" y="199655"/>
            <a:ext cx="524301" cy="518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5D2142F-B86C-4CF9-8FC3-0CB302916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7457" y="199655"/>
            <a:ext cx="493819" cy="5121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B804CF1-91C5-487A-BA60-94AB636E78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128" y="6454049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4429304A-FEE1-4FF3-800A-581ABC1B4B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3932" y="4161583"/>
            <a:ext cx="7193741" cy="2522805"/>
          </a:xfrm>
          <a:solidFill>
            <a:schemeClr val="bg1"/>
          </a:solidFill>
          <a:ln w="127000">
            <a:solidFill>
              <a:srgbClr val="B2B2B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>
              <a:lnSpc>
                <a:spcPct val="120000"/>
              </a:lnSpc>
            </a:pPr>
            <a:br>
              <a:rPr lang="en-US" altLang="ko-KR" sz="1400" dirty="0">
                <a:solidFill>
                  <a:srgbClr val="080808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</a:br>
            <a:endParaRPr lang="en-US" altLang="ko-KR" sz="1400" dirty="0">
              <a:latin typeface="새굴림" panose="02030600000101010101" pitchFamily="18" charset="-127"/>
              <a:ea typeface="새굴림" panose="02030600000101010101" pitchFamily="18" charset="-127"/>
            </a:endParaRPr>
          </a:p>
        </p:txBody>
      </p:sp>
      <p:pic>
        <p:nvPicPr>
          <p:cNvPr id="34819" name="Picture 4" descr="tactile markers 1">
            <a:extLst>
              <a:ext uri="{FF2B5EF4-FFF2-40B4-BE49-F238E27FC236}">
                <a16:creationId xmlns:a16="http://schemas.microsoft.com/office/drawing/2014/main" id="{057C620B-A3A6-4230-B3FD-B98C8865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7" y="4100239"/>
            <a:ext cx="1600520" cy="124958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>
            <a:extLst>
              <a:ext uri="{FF2B5EF4-FFF2-40B4-BE49-F238E27FC236}">
                <a16:creationId xmlns:a16="http://schemas.microsoft.com/office/drawing/2014/main" id="{5B5F2326-88B0-41DF-8F32-9CC70D974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645" y="1129606"/>
            <a:ext cx="8334375" cy="790575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ko-KR" sz="2000" b="1" dirty="0">
                <a:solidFill>
                  <a:schemeClr val="tx2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</a:br>
            <a:r>
              <a:rPr lang="ko-KR" altLang="en-US" sz="2000" b="1" dirty="0">
                <a:solidFill>
                  <a:schemeClr val="tx2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촉각 피드백 와이어리스 마</a:t>
            </a:r>
            <a:r>
              <a:rPr lang="en-US" altLang="ko-KR" sz="2000" b="1" dirty="0">
                <a:solidFill>
                  <a:schemeClr val="tx2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2000" b="1" dirty="0">
                <a:solidFill>
                  <a:schemeClr val="tx2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커</a:t>
            </a:r>
          </a:p>
        </p:txBody>
      </p:sp>
      <p:sp>
        <p:nvSpPr>
          <p:cNvPr id="34821" name="Rectangle 9">
            <a:extLst>
              <a:ext uri="{FF2B5EF4-FFF2-40B4-BE49-F238E27FC236}">
                <a16:creationId xmlns:a16="http://schemas.microsoft.com/office/drawing/2014/main" id="{CEA4EA92-3E2B-4472-9711-6EF2ABCBD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1322708"/>
            <a:ext cx="184150" cy="5762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34822" name="Rectangle 10">
            <a:extLst>
              <a:ext uri="{FF2B5EF4-FFF2-40B4-BE49-F238E27FC236}">
                <a16:creationId xmlns:a16="http://schemas.microsoft.com/office/drawing/2014/main" id="{02958B6C-A117-425E-8E56-1FA29BE6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975" y="1331097"/>
            <a:ext cx="184150" cy="5762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34823" name="Rectangle 11">
            <a:extLst>
              <a:ext uri="{FF2B5EF4-FFF2-40B4-BE49-F238E27FC236}">
                <a16:creationId xmlns:a16="http://schemas.microsoft.com/office/drawing/2014/main" id="{F4A91B0F-DF14-4EC9-9DFC-F40E27345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1896014"/>
            <a:ext cx="3675063" cy="365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34825" name="Rectangle 13">
            <a:extLst>
              <a:ext uri="{FF2B5EF4-FFF2-40B4-BE49-F238E27FC236}">
                <a16:creationId xmlns:a16="http://schemas.microsoft.com/office/drawing/2014/main" id="{E5D9C959-9B16-409F-AA4F-9B3951C42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080" y="2849586"/>
            <a:ext cx="22636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S12TV Marker</a:t>
            </a:r>
            <a:endParaRPr lang="ko-KR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2A2511-4973-44BA-8F7F-7A346A97B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45" y="134063"/>
            <a:ext cx="8334375" cy="8001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EE6AB60-C39B-4D57-A0EF-AEC230FE0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05600"/>
            <a:ext cx="12192000" cy="1524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5EB4D21-FE6A-42ED-B9CD-F3C141286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224" y="275010"/>
            <a:ext cx="524301" cy="518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0CDFA18-78E8-42A8-A806-7AF88E7DC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516" y="295799"/>
            <a:ext cx="493819" cy="5121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EACAF92-74DD-4B29-ADE9-02D00EB5E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767" y="1945912"/>
            <a:ext cx="2408129" cy="2261812"/>
          </a:xfrm>
          <a:prstGeom prst="rect">
            <a:avLst/>
          </a:prstGeom>
        </p:spPr>
      </p:pic>
      <p:sp>
        <p:nvSpPr>
          <p:cNvPr id="15" name="부제목 2">
            <a:extLst>
              <a:ext uri="{FF2B5EF4-FFF2-40B4-BE49-F238E27FC236}">
                <a16:creationId xmlns:a16="http://schemas.microsoft.com/office/drawing/2014/main" id="{847BDD42-DCD9-4BDF-9254-772C08C6F638}"/>
              </a:ext>
            </a:extLst>
          </p:cNvPr>
          <p:cNvSpPr txBox="1">
            <a:spLocks/>
          </p:cNvSpPr>
          <p:nvPr/>
        </p:nvSpPr>
        <p:spPr>
          <a:xfrm>
            <a:off x="2672917" y="4254666"/>
            <a:ext cx="6848214" cy="2152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세계최초  지능형 와이어리스 촉각 피드백 마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커입니다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 피드백 촉각 마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커는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모캡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대상물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피사체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에 자극을 주거나  모션을 촉구하기 위해 진동합니다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 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큐 사인에 맞추어 피사체의 모션 편차에 대해  경고하거나  단순히 모션 정확성을 확인시킵니다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 촉각 피드백 마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커는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모션캡처시스템에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새로운 장을 열게 될 것입니다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즉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재활분야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생체역학분야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스포츠사이언스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 및 가상연구 분야에 응용됩니다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무결점 식별을 위한 내장  마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커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ID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로써 한 개의 마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커가  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개의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LED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타겟까지 컨트롤합니다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 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무게는  겨우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15g(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재 충전 배터리내장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입니다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직접 피부에 부착하거나  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벨크로를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이용하여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모션캡처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슈트에 부착합니다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패시브와 액티브 광학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모션캡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C81CA541-838D-4048-99FA-5CD27BAB6AE1}"/>
              </a:ext>
            </a:extLst>
          </p:cNvPr>
          <p:cNvSpPr txBox="1">
            <a:spLocks/>
          </p:cNvSpPr>
          <p:nvPr/>
        </p:nvSpPr>
        <p:spPr>
          <a:xfrm>
            <a:off x="2672917" y="6248029"/>
            <a:ext cx="3576506" cy="37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j-cs"/>
              </a:rPr>
              <a:t>처 마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j-cs"/>
              </a:rPr>
              <a:t>-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j-cs"/>
              </a:rPr>
              <a:t>커 기술의 특장점만을 결합시켰습니다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j-cs"/>
              </a:rPr>
              <a:t>.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302020204030204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CF5291-0B40-46F9-9B9B-F0A12716A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32643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apture4">
            <a:extLst>
              <a:ext uri="{FF2B5EF4-FFF2-40B4-BE49-F238E27FC236}">
                <a16:creationId xmlns:a16="http://schemas.microsoft.com/office/drawing/2014/main" id="{6C3D5A62-020C-40E4-A81E-D4F0C78FA2E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70811"/>
            <a:ext cx="87899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558D87-0E09-4149-81EA-81517FA47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29985"/>
              </p:ext>
            </p:extLst>
          </p:nvPr>
        </p:nvGraphicFramePr>
        <p:xfrm>
          <a:off x="2183047" y="28866"/>
          <a:ext cx="8010525" cy="762000"/>
        </p:xfrm>
        <a:graphic>
          <a:graphicData uri="http://schemas.openxmlformats.org/drawingml/2006/table">
            <a:tbl>
              <a:tblPr/>
              <a:tblGrid>
                <a:gridCol w="8010525">
                  <a:extLst>
                    <a:ext uri="{9D8B030D-6E8A-4147-A177-3AD203B41FA5}">
                      <a16:colId xmlns:a16="http://schemas.microsoft.com/office/drawing/2014/main" val="273739885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</a:rPr>
                        <a:t>PhoeniX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 Technologies Incorporated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881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Arial Rounded MT Bold" panose="020F0704030504030204" pitchFamily="34" charset="0"/>
                        </a:rPr>
                        <a:t>High  Performance  Real - Time   3D  Motion  Capture  Systems  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19306"/>
                  </a:ext>
                </a:extLst>
              </a:tr>
            </a:tbl>
          </a:graphicData>
        </a:graphic>
      </p:graphicFrame>
      <p:sp>
        <p:nvSpPr>
          <p:cNvPr id="3080" name="제목 1">
            <a:extLst>
              <a:ext uri="{FF2B5EF4-FFF2-40B4-BE49-F238E27FC236}">
                <a16:creationId xmlns:a16="http://schemas.microsoft.com/office/drawing/2014/main" id="{73FC39CE-06D5-4C48-A97B-AA9C9F6C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388" y="1400961"/>
            <a:ext cx="8789987" cy="906011"/>
          </a:xfr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ko-KR" altLang="en-US" sz="2000" dirty="0" err="1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모캡시스템은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마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000" b="1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커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감지기</a:t>
            </a:r>
            <a:r>
              <a:rPr lang="en-US" altLang="ko-KR" sz="2000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</a:t>
            </a:r>
            <a:r>
              <a:rPr lang="ko-KR" altLang="en-US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 </a:t>
            </a:r>
            <a:r>
              <a:rPr lang="ko-KR" altLang="en-US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부분으로 구성됩니다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81" name="그림 3">
            <a:extLst>
              <a:ext uri="{FF2B5EF4-FFF2-40B4-BE49-F238E27FC236}">
                <a16:creationId xmlns:a16="http://schemas.microsoft.com/office/drawing/2014/main" id="{F0EB5758-0C0B-483E-89BA-AA4772EE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441196"/>
            <a:ext cx="8866187" cy="343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부제목 2">
            <a:extLst>
              <a:ext uri="{FF2B5EF4-FFF2-40B4-BE49-F238E27FC236}">
                <a16:creationId xmlns:a16="http://schemas.microsoft.com/office/drawing/2014/main" id="{0B3EDD67-D97A-4B35-AAB1-A0B9D8801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9" y="6021753"/>
            <a:ext cx="87137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kumimoji="0" lang="ko-KR" altLang="en-US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kumimoji="0"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</a:t>
            </a:r>
            <a:r>
              <a:rPr kumimoji="0"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kumimoji="0"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                   </a:t>
            </a:r>
            <a:r>
              <a:rPr kumimoji="0"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Tracker(</a:t>
            </a:r>
            <a:r>
              <a:rPr kumimoji="0"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감지기</a:t>
            </a:r>
            <a:r>
              <a:rPr kumimoji="0"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               </a:t>
            </a:r>
            <a:r>
              <a:rPr kumimoji="0" lang="ko-KR" altLang="en-US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소프트웨어 </a:t>
            </a:r>
            <a:r>
              <a:rPr kumimoji="0"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en-US" altLang="ko-KR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kumimoji="0" lang="ko-KR" altLang="en-US" sz="2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BC891551-D42C-4FE5-8F6E-0ED06848122F}"/>
              </a:ext>
            </a:extLst>
          </p:cNvPr>
          <p:cNvSpPr/>
          <p:nvPr/>
        </p:nvSpPr>
        <p:spPr>
          <a:xfrm rot="10800000">
            <a:off x="2711450" y="5569782"/>
            <a:ext cx="196850" cy="4016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58B0AC0A-0961-46CC-8C5E-63F66CB661D4}"/>
              </a:ext>
            </a:extLst>
          </p:cNvPr>
          <p:cNvSpPr/>
          <p:nvPr/>
        </p:nvSpPr>
        <p:spPr>
          <a:xfrm rot="10800000">
            <a:off x="5467350" y="5553004"/>
            <a:ext cx="196850" cy="4016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8ACC4396-3E3D-40E9-A129-5C93C61223B8}"/>
              </a:ext>
            </a:extLst>
          </p:cNvPr>
          <p:cNvSpPr/>
          <p:nvPr/>
        </p:nvSpPr>
        <p:spPr>
          <a:xfrm rot="10800000">
            <a:off x="8564563" y="5578171"/>
            <a:ext cx="195262" cy="401637"/>
          </a:xfrm>
          <a:prstGeom prst="downArrow">
            <a:avLst/>
          </a:prstGeom>
          <a:solidFill>
            <a:srgbClr val="0070C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B05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233AC02-1AAE-4BE8-83AB-1BC7D48C7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539" y="227836"/>
            <a:ext cx="493819" cy="5121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72F08E7-A01F-4767-8359-A04E57F65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" y="6719582"/>
            <a:ext cx="12192000" cy="1384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00F81EC-0BB4-4B7E-9A80-5A8B153D3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299" y="221739"/>
            <a:ext cx="524301" cy="5182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97D8D33-8AB4-4B5B-9312-F188EADAF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86" y="6492208"/>
            <a:ext cx="9144793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7EFBC31D-5325-4D08-816F-E4B565830F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94728" y="3254194"/>
            <a:ext cx="2160587" cy="2363729"/>
          </a:xfr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0" scaled="1"/>
          </a:gra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45000"/>
              </a:lnSpc>
            </a:pPr>
            <a:r>
              <a:rPr lang="en-US" altLang="ko-KR" sz="1400" b="1" dirty="0">
                <a:latin typeface="Arial" panose="020B0604020202020204" pitchFamily="34" charset="0"/>
                <a:ea typeface="새굴림" panose="02030600000101010101" pitchFamily="18" charset="-127"/>
              </a:rPr>
              <a:t> </a:t>
            </a:r>
            <a:r>
              <a:rPr lang="en-US" altLang="ko-KR" sz="1400" b="1" dirty="0" err="1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  <a:t>VZLaser</a:t>
            </a:r>
            <a:b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</a:br>
            <a: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  <a:t> Calibration Wand</a:t>
            </a:r>
            <a:b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</a:br>
            <a: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  <a:t> </a:t>
            </a:r>
            <a:r>
              <a:rPr lang="en-US" altLang="ko-KR" sz="1400" b="1" dirty="0" err="1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  <a:t>VZProbe</a:t>
            </a:r>
            <a:b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</a:br>
            <a: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  <a:t> Narrow Angle LED</a:t>
            </a:r>
            <a:b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</a:br>
            <a: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  <a:t> 6Chip LED</a:t>
            </a:r>
            <a:b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</a:br>
            <a: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  <a:t> Single-chip LED</a:t>
            </a:r>
            <a:b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</a:br>
            <a:r>
              <a:rPr lang="en-US" altLang="ko-KR" sz="1400" b="1" dirty="0">
                <a:solidFill>
                  <a:srgbClr val="080808"/>
                </a:solidFill>
                <a:latin typeface="Arial" panose="020B0604020202020204" pitchFamily="34" charset="0"/>
                <a:ea typeface="새굴림" panose="02030600000101010101" pitchFamily="18" charset="-127"/>
              </a:rPr>
              <a:t> SIMAKER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3D0C652-5FFF-477D-BC8F-A9DA0E305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700213"/>
            <a:ext cx="8135938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chemeClr val="tx2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Products : Hardware - Accessories</a:t>
            </a:r>
          </a:p>
        </p:txBody>
      </p:sp>
      <p:pic>
        <p:nvPicPr>
          <p:cNvPr id="35844" name="Picture 6" descr="products2">
            <a:extLst>
              <a:ext uri="{FF2B5EF4-FFF2-40B4-BE49-F238E27FC236}">
                <a16:creationId xmlns:a16="http://schemas.microsoft.com/office/drawing/2014/main" id="{2B27782D-64CB-4609-80E4-81FD3AB6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99" y="3068638"/>
            <a:ext cx="4248150" cy="2795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12">
            <a:extLst>
              <a:ext uri="{FF2B5EF4-FFF2-40B4-BE49-F238E27FC236}">
                <a16:creationId xmlns:a16="http://schemas.microsoft.com/office/drawing/2014/main" id="{83DAA8FF-5D7A-4010-BF90-265A1CF247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3117" y="5368925"/>
            <a:ext cx="298450" cy="147638"/>
          </a:xfrm>
          <a:prstGeom prst="rightArrow">
            <a:avLst>
              <a:gd name="adj1" fmla="val 50000"/>
              <a:gd name="adj2" fmla="val 50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5846" name="AutoShape 13">
            <a:extLst>
              <a:ext uri="{FF2B5EF4-FFF2-40B4-BE49-F238E27FC236}">
                <a16:creationId xmlns:a16="http://schemas.microsoft.com/office/drawing/2014/main" id="{1A9E2233-4D03-44C9-A7A6-714853F984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728" y="5034430"/>
            <a:ext cx="298450" cy="147637"/>
          </a:xfrm>
          <a:prstGeom prst="rightArrow">
            <a:avLst>
              <a:gd name="adj1" fmla="val 50000"/>
              <a:gd name="adj2" fmla="val 50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5847" name="AutoShape 14">
            <a:extLst>
              <a:ext uri="{FF2B5EF4-FFF2-40B4-BE49-F238E27FC236}">
                <a16:creationId xmlns:a16="http://schemas.microsoft.com/office/drawing/2014/main" id="{3EBE4B9B-BC16-4E51-90E3-D2B5D03AC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8982" y="4712836"/>
            <a:ext cx="298450" cy="147638"/>
          </a:xfrm>
          <a:prstGeom prst="rightArrow">
            <a:avLst>
              <a:gd name="adj1" fmla="val 50000"/>
              <a:gd name="adj2" fmla="val 50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5848" name="AutoShape 15">
            <a:extLst>
              <a:ext uri="{FF2B5EF4-FFF2-40B4-BE49-F238E27FC236}">
                <a16:creationId xmlns:a16="http://schemas.microsoft.com/office/drawing/2014/main" id="{91293CEE-19BE-46C7-8EB0-A092F196A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728" y="4400333"/>
            <a:ext cx="298450" cy="147637"/>
          </a:xfrm>
          <a:prstGeom prst="rightArrow">
            <a:avLst>
              <a:gd name="adj1" fmla="val 50000"/>
              <a:gd name="adj2" fmla="val 50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5849" name="AutoShape 16">
            <a:extLst>
              <a:ext uri="{FF2B5EF4-FFF2-40B4-BE49-F238E27FC236}">
                <a16:creationId xmlns:a16="http://schemas.microsoft.com/office/drawing/2014/main" id="{8C5A85F8-1E43-4DD6-B5D1-B64559B2F0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728" y="4103019"/>
            <a:ext cx="298450" cy="147637"/>
          </a:xfrm>
          <a:prstGeom prst="rightArrow">
            <a:avLst>
              <a:gd name="adj1" fmla="val 50000"/>
              <a:gd name="adj2" fmla="val 50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5850" name="AutoShape 17">
            <a:extLst>
              <a:ext uri="{FF2B5EF4-FFF2-40B4-BE49-F238E27FC236}">
                <a16:creationId xmlns:a16="http://schemas.microsoft.com/office/drawing/2014/main" id="{B15906A4-B531-4C31-AE88-64DFAEED02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728" y="3786189"/>
            <a:ext cx="298450" cy="147637"/>
          </a:xfrm>
          <a:prstGeom prst="rightArrow">
            <a:avLst>
              <a:gd name="adj1" fmla="val 50000"/>
              <a:gd name="adj2" fmla="val 50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5851" name="AutoShape 18">
            <a:extLst>
              <a:ext uri="{FF2B5EF4-FFF2-40B4-BE49-F238E27FC236}">
                <a16:creationId xmlns:a16="http://schemas.microsoft.com/office/drawing/2014/main" id="{2D9B8C95-DC90-4B41-8284-3C0C8C0F33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4728" y="3497264"/>
            <a:ext cx="298450" cy="147637"/>
          </a:xfrm>
          <a:prstGeom prst="rightArrow">
            <a:avLst>
              <a:gd name="adj1" fmla="val 50000"/>
              <a:gd name="adj2" fmla="val 50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5852" name="Rectangle 19">
            <a:extLst>
              <a:ext uri="{FF2B5EF4-FFF2-40B4-BE49-F238E27FC236}">
                <a16:creationId xmlns:a16="http://schemas.microsoft.com/office/drawing/2014/main" id="{CB2C46B4-6002-43EB-82B9-68624A7B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1916114"/>
            <a:ext cx="184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35853" name="Rectangle 20">
            <a:extLst>
              <a:ext uri="{FF2B5EF4-FFF2-40B4-BE49-F238E27FC236}">
                <a16:creationId xmlns:a16="http://schemas.microsoft.com/office/drawing/2014/main" id="{FFC23DCA-596E-43F4-9013-CDF0215D4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238" y="1916114"/>
            <a:ext cx="184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sp>
        <p:nvSpPr>
          <p:cNvPr id="35854" name="Rectangle 21">
            <a:extLst>
              <a:ext uri="{FF2B5EF4-FFF2-40B4-BE49-F238E27FC236}">
                <a16:creationId xmlns:a16="http://schemas.microsoft.com/office/drawing/2014/main" id="{863B4114-AC25-4429-9979-C3C56EBA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2276476"/>
            <a:ext cx="4754562" cy="365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43A356-1E7A-4FDE-8756-6B0307CCD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13" y="67469"/>
            <a:ext cx="8334375" cy="8001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580BD6C-F433-4FF5-B5D7-D7A63B3D2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87877"/>
            <a:ext cx="12192000" cy="1524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4F0B073-C1C7-43A8-B056-47D21A7FE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20" y="208416"/>
            <a:ext cx="524301" cy="51820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3F95015-7C5B-4DD4-BA5F-05E9C71AB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4962" y="208416"/>
            <a:ext cx="493819" cy="5121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D238473-E55F-4840-919F-B3858B2870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34081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>
            <a:extLst>
              <a:ext uri="{FF2B5EF4-FFF2-40B4-BE49-F238E27FC236}">
                <a16:creationId xmlns:a16="http://schemas.microsoft.com/office/drawing/2014/main" id="{8E4A481D-A146-485C-A3E7-E4ECB28B0B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40014" y="3253384"/>
            <a:ext cx="2160587" cy="2336203"/>
          </a:xfrm>
          <a:noFill/>
          <a:ln w="38100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algn="r" eaLnBrk="1" hangingPunct="1">
              <a:lnSpc>
                <a:spcPct val="140000"/>
              </a:lnSpc>
              <a:defRPr/>
            </a:pPr>
            <a:br>
              <a:rPr lang="en-US" altLang="ko-KR" sz="1800" b="1" dirty="0">
                <a:latin typeface="새굴림" pitchFamily="18" charset="-127"/>
                <a:ea typeface="새굴림" pitchFamily="18" charset="-127"/>
              </a:rPr>
            </a:br>
            <a:endParaRPr lang="en-US" altLang="ko-KR" sz="1800" b="1" dirty="0">
              <a:latin typeface="새굴림" pitchFamily="18" charset="-127"/>
              <a:ea typeface="새굴림" pitchFamily="18" charset="-127"/>
            </a:endParaRPr>
          </a:p>
          <a:p>
            <a:pPr algn="r" eaLnBrk="1" hangingPunct="1">
              <a:lnSpc>
                <a:spcPct val="140000"/>
              </a:lnSpc>
              <a:defRPr/>
            </a:pPr>
            <a:endParaRPr lang="en-US" altLang="ko-KR" sz="1800" b="1" dirty="0">
              <a:solidFill>
                <a:srgbClr val="080808"/>
              </a:solidFill>
              <a:latin typeface="새굴림" pitchFamily="18" charset="-127"/>
              <a:ea typeface="새굴림" pitchFamily="18" charset="-127"/>
            </a:endParaRPr>
          </a:p>
          <a:p>
            <a:pPr algn="r" eaLnBrk="1" hangingPunct="1">
              <a:lnSpc>
                <a:spcPct val="140000"/>
              </a:lnSpc>
              <a:defRPr/>
            </a:pPr>
            <a:endParaRPr lang="en-US" altLang="ko-KR" sz="1800" b="1" dirty="0">
              <a:solidFill>
                <a:srgbClr val="080808"/>
              </a:solidFill>
              <a:latin typeface="새굴림" pitchFamily="18" charset="-127"/>
              <a:ea typeface="새굴림" pitchFamily="18" charset="-127"/>
            </a:endParaRPr>
          </a:p>
          <a:p>
            <a:pPr algn="r" eaLnBrk="1" hangingPunct="1">
              <a:lnSpc>
                <a:spcPct val="140000"/>
              </a:lnSpc>
              <a:defRPr/>
            </a:pPr>
            <a:endParaRPr lang="en-US" altLang="ko-KR" sz="1800" b="1" dirty="0">
              <a:solidFill>
                <a:srgbClr val="080808"/>
              </a:solidFill>
              <a:latin typeface="새굴림" pitchFamily="18" charset="-127"/>
              <a:ea typeface="새굴림" pitchFamily="18" charset="-127"/>
            </a:endParaRPr>
          </a:p>
          <a:p>
            <a:pPr algn="r" eaLnBrk="1" hangingPunct="1">
              <a:lnSpc>
                <a:spcPct val="140000"/>
              </a:lnSpc>
              <a:defRPr/>
            </a:pPr>
            <a:endParaRPr lang="en-US" altLang="ko-KR" sz="1800" b="1" dirty="0">
              <a:solidFill>
                <a:srgbClr val="080808"/>
              </a:solidFill>
              <a:latin typeface="새굴림" pitchFamily="18" charset="-127"/>
              <a:ea typeface="새굴림" pitchFamily="18" charset="-127"/>
            </a:endParaRPr>
          </a:p>
          <a:p>
            <a:pPr algn="r" eaLnBrk="1" hangingPunct="1">
              <a:lnSpc>
                <a:spcPct val="220000"/>
              </a:lnSpc>
              <a:defRPr/>
            </a:pPr>
            <a:r>
              <a:rPr lang="en-US" altLang="ko-KR" sz="4300" b="1" dirty="0" err="1">
                <a:solidFill>
                  <a:srgbClr val="080808"/>
                </a:solidFill>
                <a:latin typeface="Arial" panose="020B0604020202020204" pitchFamily="34" charset="0"/>
                <a:ea typeface="새굴림" pitchFamily="18" charset="-127"/>
                <a:cs typeface="Arial" panose="020B0604020202020204" pitchFamily="34" charset="0"/>
              </a:rPr>
              <a:t>VZSuit</a:t>
            </a:r>
            <a:br>
              <a:rPr lang="en-US" altLang="ko-KR" sz="4300" b="1" dirty="0">
                <a:solidFill>
                  <a:srgbClr val="080808"/>
                </a:solidFill>
                <a:latin typeface="Arial" panose="020B0604020202020204" pitchFamily="34" charset="0"/>
                <a:ea typeface="새굴림" pitchFamily="18" charset="-127"/>
                <a:cs typeface="Arial" panose="020B0604020202020204" pitchFamily="34" charset="0"/>
              </a:rPr>
            </a:br>
            <a:r>
              <a:rPr lang="en-US" altLang="ko-KR" sz="4300" b="1" dirty="0">
                <a:solidFill>
                  <a:srgbClr val="080808"/>
                </a:solidFill>
                <a:latin typeface="Arial" panose="020B0604020202020204" pitchFamily="34" charset="0"/>
                <a:ea typeface="새굴림" pitchFamily="18" charset="-127"/>
                <a:cs typeface="Arial" panose="020B0604020202020204" pitchFamily="34" charset="0"/>
              </a:rPr>
              <a:t>Battery Belt</a:t>
            </a:r>
            <a:br>
              <a:rPr lang="en-US" altLang="ko-KR" sz="4300" b="1" dirty="0">
                <a:solidFill>
                  <a:srgbClr val="080808"/>
                </a:solidFill>
                <a:latin typeface="Arial" panose="020B0604020202020204" pitchFamily="34" charset="0"/>
                <a:ea typeface="새굴림" pitchFamily="18" charset="-127"/>
                <a:cs typeface="Arial" panose="020B0604020202020204" pitchFamily="34" charset="0"/>
              </a:rPr>
            </a:br>
            <a:r>
              <a:rPr lang="en-US" altLang="ko-KR" sz="4300" b="1" dirty="0" err="1">
                <a:solidFill>
                  <a:srgbClr val="080808"/>
                </a:solidFill>
                <a:latin typeface="Arial" panose="020B0604020202020204" pitchFamily="34" charset="0"/>
                <a:ea typeface="새굴림" pitchFamily="18" charset="-127"/>
                <a:cs typeface="Arial" panose="020B0604020202020204" pitchFamily="34" charset="0"/>
              </a:rPr>
              <a:t>VZGlove</a:t>
            </a:r>
            <a:endParaRPr lang="en-US" altLang="ko-KR" sz="4300" b="1" dirty="0">
              <a:solidFill>
                <a:srgbClr val="080808"/>
              </a:solidFill>
              <a:latin typeface="Arial" panose="020B0604020202020204" pitchFamily="34" charset="0"/>
              <a:ea typeface="새굴림" pitchFamily="18" charset="-127"/>
              <a:cs typeface="Arial" panose="020B0604020202020204" pitchFamily="34" charset="0"/>
            </a:endParaRPr>
          </a:p>
          <a:p>
            <a:pPr algn="l" eaLnBrk="1" hangingPunct="1">
              <a:lnSpc>
                <a:spcPct val="140000"/>
              </a:lnSpc>
              <a:defRPr/>
            </a:pPr>
            <a:endParaRPr lang="en-US" altLang="ko-KR" sz="1800" b="1" dirty="0">
              <a:solidFill>
                <a:srgbClr val="080808"/>
              </a:solidFill>
              <a:latin typeface="새굴림" pitchFamily="18" charset="-127"/>
              <a:ea typeface="새굴림" pitchFamily="18" charset="-127"/>
            </a:endParaRPr>
          </a:p>
          <a:p>
            <a:pPr algn="l" eaLnBrk="1" hangingPunct="1">
              <a:lnSpc>
                <a:spcPct val="140000"/>
              </a:lnSpc>
              <a:defRPr/>
            </a:pPr>
            <a:endParaRPr lang="en-US" altLang="ko-KR" sz="1800" b="1" dirty="0">
              <a:solidFill>
                <a:srgbClr val="080808"/>
              </a:solidFill>
              <a:latin typeface="새굴림" pitchFamily="18" charset="-127"/>
              <a:ea typeface="새굴림" pitchFamily="18" charset="-127"/>
            </a:endParaRPr>
          </a:p>
          <a:p>
            <a:pPr algn="l" eaLnBrk="1" hangingPunct="1">
              <a:lnSpc>
                <a:spcPct val="140000"/>
              </a:lnSpc>
              <a:defRPr/>
            </a:pPr>
            <a:endParaRPr lang="en-US" altLang="ko-KR" sz="1800" b="1" dirty="0"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ADF8C4D8-3152-4423-A17B-7668BA8B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2" y="1700214"/>
            <a:ext cx="3783376" cy="86518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chemeClr val="tx2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Products : Accessories</a:t>
            </a:r>
          </a:p>
        </p:txBody>
      </p:sp>
      <p:pic>
        <p:nvPicPr>
          <p:cNvPr id="37892" name="Picture 6" descr="products3">
            <a:extLst>
              <a:ext uri="{FF2B5EF4-FFF2-40B4-BE49-F238E27FC236}">
                <a16:creationId xmlns:a16="http://schemas.microsoft.com/office/drawing/2014/main" id="{AA9B5D33-F990-4B63-A53E-9B0C0540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2997201"/>
            <a:ext cx="4105275" cy="2963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10">
            <a:extLst>
              <a:ext uri="{FF2B5EF4-FFF2-40B4-BE49-F238E27FC236}">
                <a16:creationId xmlns:a16="http://schemas.microsoft.com/office/drawing/2014/main" id="{DF13758D-8A5F-4C20-B035-6C35193F53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4800" y="4865689"/>
            <a:ext cx="298450" cy="147637"/>
          </a:xfrm>
          <a:prstGeom prst="rightArrow">
            <a:avLst>
              <a:gd name="adj1" fmla="val 50000"/>
              <a:gd name="adj2" fmla="val 50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7894" name="AutoShape 11">
            <a:extLst>
              <a:ext uri="{FF2B5EF4-FFF2-40B4-BE49-F238E27FC236}">
                <a16:creationId xmlns:a16="http://schemas.microsoft.com/office/drawing/2014/main" id="{D878E395-6987-4368-88A5-F35DA1BEC7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4800" y="4494211"/>
            <a:ext cx="298450" cy="147637"/>
          </a:xfrm>
          <a:prstGeom prst="rightArrow">
            <a:avLst>
              <a:gd name="adj1" fmla="val 50000"/>
              <a:gd name="adj2" fmla="val 50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7895" name="AutoShape 12">
            <a:extLst>
              <a:ext uri="{FF2B5EF4-FFF2-40B4-BE49-F238E27FC236}">
                <a16:creationId xmlns:a16="http://schemas.microsoft.com/office/drawing/2014/main" id="{5A7A538F-01B4-49D5-B03A-2F58D2F4E0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4800" y="4107657"/>
            <a:ext cx="298450" cy="147637"/>
          </a:xfrm>
          <a:prstGeom prst="rightArrow">
            <a:avLst>
              <a:gd name="adj1" fmla="val 50000"/>
              <a:gd name="adj2" fmla="val 50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37899" name="Rectangle 16">
            <a:extLst>
              <a:ext uri="{FF2B5EF4-FFF2-40B4-BE49-F238E27FC236}">
                <a16:creationId xmlns:a16="http://schemas.microsoft.com/office/drawing/2014/main" id="{145D6D47-96A3-4452-B07C-02040EA12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809" y="2311400"/>
            <a:ext cx="3243262" cy="365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ko-KR" altLang="ko-KR" sz="2000" b="1" u="sng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36770A-616C-4614-8D78-C52002056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31" y="72928"/>
            <a:ext cx="8334375" cy="8001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424254A-8AAE-48E2-B04F-90CBCBFC5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3" y="6690992"/>
            <a:ext cx="12192000" cy="1524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A8BC9DD-D8D2-4807-8826-BB73589AA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972" y="213875"/>
            <a:ext cx="524301" cy="518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815B524-8E3D-4278-A437-362E0D271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2958" y="219972"/>
            <a:ext cx="493819" cy="5121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B9D6827-1A20-4D5E-8CFA-4B21A7C95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20427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>
            <a:extLst>
              <a:ext uri="{FF2B5EF4-FFF2-40B4-BE49-F238E27FC236}">
                <a16:creationId xmlns:a16="http://schemas.microsoft.com/office/drawing/2014/main" id="{0A8AAD8A-DFD1-4950-8F45-404271D6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88" y="5050173"/>
            <a:ext cx="8582462" cy="15263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latinLnBrk="1" hangingPunct="1">
              <a:lnSpc>
                <a:spcPct val="150000"/>
              </a:lnSpc>
              <a:defRPr/>
            </a:pPr>
            <a:br>
              <a:rPr lang="en-US" altLang="ko-KR" b="1" dirty="0">
                <a:solidFill>
                  <a:srgbClr val="080808"/>
                </a:solidFill>
                <a:latin typeface="굴림" charset="-127"/>
                <a:ea typeface="굴림" charset="-127"/>
              </a:rPr>
            </a:br>
            <a:r>
              <a:rPr lang="en-US" altLang="ko-KR" sz="1600" b="1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 Tracker System</a:t>
            </a:r>
            <a:r>
              <a:rPr lang="en-US" altLang="ko-KR" sz="1600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복잡하고 회전이 있는 대상물의 모션 캡처 시스템으로서 </a:t>
            </a:r>
            <a:r>
              <a:rPr lang="en-US" altLang="ko-KR" sz="1600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Capture Area</a:t>
            </a:r>
            <a:r>
              <a:rPr lang="ko-KR" altLang="en-US" sz="1600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</a:t>
            </a:r>
            <a:r>
              <a:rPr lang="en-US" altLang="ko-KR" sz="1600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      </a:t>
            </a:r>
            <a:r>
              <a:rPr lang="en-US" altLang="ko-KR" sz="1600" dirty="0">
                <a:solidFill>
                  <a:srgbClr val="080808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 Tracker</a:t>
            </a:r>
            <a:r>
              <a:rPr lang="ko-KR" altLang="en-US" sz="1600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보다는  확대된 </a:t>
            </a:r>
            <a:r>
              <a:rPr lang="ko-KR" altLang="en-US" sz="1600" dirty="0" err="1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모캡장비</a:t>
            </a:r>
            <a:r>
              <a:rPr lang="ko-KR" altLang="en-US" sz="1600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입니다</a:t>
            </a:r>
            <a:r>
              <a:rPr lang="en-US" altLang="ko-KR" sz="1600" dirty="0">
                <a:solidFill>
                  <a:srgbClr val="08080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latinLnBrk="1" hangingPunct="1">
              <a:defRPr/>
            </a:pPr>
            <a:endParaRPr lang="en-US" altLang="ko-KR" dirty="0">
              <a:solidFill>
                <a:srgbClr val="333399"/>
              </a:solidFill>
              <a:latin typeface="굴림" charset="-127"/>
              <a:ea typeface="굴림" charset="-127"/>
            </a:endParaRPr>
          </a:p>
        </p:txBody>
      </p:sp>
      <p:pic>
        <p:nvPicPr>
          <p:cNvPr id="41988" name="Picture 4" descr="VZ4000II">
            <a:extLst>
              <a:ext uri="{FF2B5EF4-FFF2-40B4-BE49-F238E27FC236}">
                <a16:creationId xmlns:a16="http://schemas.microsoft.com/office/drawing/2014/main" id="{3C33C10E-2D22-4A3A-8FD0-0E06FB25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841559"/>
            <a:ext cx="14366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VZ4000II">
            <a:extLst>
              <a:ext uri="{FF2B5EF4-FFF2-40B4-BE49-F238E27FC236}">
                <a16:creationId xmlns:a16="http://schemas.microsoft.com/office/drawing/2014/main" id="{B4E824B5-BC5A-42A0-ACA3-9FF7090A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829107"/>
            <a:ext cx="14366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VZ4000II">
            <a:extLst>
              <a:ext uri="{FF2B5EF4-FFF2-40B4-BE49-F238E27FC236}">
                <a16:creationId xmlns:a16="http://schemas.microsoft.com/office/drawing/2014/main" id="{4B35D07A-66BB-4CDD-A848-CB3DAA28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04" y="3634982"/>
            <a:ext cx="1212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4B18F3F-AB85-4A99-8F3C-377C8248A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86" y="150277"/>
            <a:ext cx="8700564" cy="8001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72B2D34-CBB2-46D0-A53E-17E873D74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96991"/>
            <a:ext cx="12192000" cy="152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82B05D7-8EB1-4A8D-B04E-588817818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592" y="1475848"/>
            <a:ext cx="2956816" cy="213988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A72042A-C4FC-4E60-9D64-61F14B681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2752" y="317808"/>
            <a:ext cx="524301" cy="51820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A038DB9-E309-4FFA-8FEE-E990C166A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3351" y="317808"/>
            <a:ext cx="493819" cy="5121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712213-5DF7-496F-8236-9ACF81C0DB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389" y="6427468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>
            <a:extLst>
              <a:ext uri="{FF2B5EF4-FFF2-40B4-BE49-F238E27FC236}">
                <a16:creationId xmlns:a16="http://schemas.microsoft.com/office/drawing/2014/main" id="{42AA4A4E-B253-40D3-B5D4-A90632838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472689"/>
            <a:ext cx="9144000" cy="894556"/>
          </a:xfrm>
          <a:prstGeom prst="rect">
            <a:avLst/>
          </a:prstGeom>
          <a:noFill/>
          <a:ln w="5715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rgbClr val="080808"/>
                </a:solidFill>
                <a:latin typeface="+mj-ea"/>
                <a:ea typeface="+mj-ea"/>
              </a:rPr>
              <a:t>4 </a:t>
            </a:r>
            <a:r>
              <a:rPr lang="en-US" altLang="ko-KR" sz="1600" b="1" dirty="0">
                <a:solidFill>
                  <a:srgbClr val="080808"/>
                </a:solidFill>
                <a:latin typeface="+mj-ea"/>
                <a:ea typeface="+mj-ea"/>
              </a:rPr>
              <a:t>Tracker System</a:t>
            </a:r>
            <a:r>
              <a:rPr lang="en-US" altLang="ko-KR" sz="1600" dirty="0">
                <a:solidFill>
                  <a:srgbClr val="080808"/>
                </a:solidFill>
                <a:latin typeface="+mj-ea"/>
                <a:ea typeface="+mj-ea"/>
              </a:rPr>
              <a:t> : </a:t>
            </a:r>
            <a:r>
              <a:rPr lang="ko-KR" altLang="en-US" sz="1600" dirty="0">
                <a:solidFill>
                  <a:srgbClr val="080808"/>
                </a:solidFill>
                <a:latin typeface="+mj-ea"/>
                <a:ea typeface="+mj-ea"/>
              </a:rPr>
              <a:t>매우 복잡하고 회전이  많은 대상물의 모션 </a:t>
            </a:r>
            <a:r>
              <a:rPr lang="ko-KR" altLang="en-US" sz="1600" dirty="0" err="1">
                <a:solidFill>
                  <a:srgbClr val="080808"/>
                </a:solidFill>
                <a:latin typeface="+mj-ea"/>
                <a:ea typeface="+mj-ea"/>
              </a:rPr>
              <a:t>캡처</a:t>
            </a:r>
            <a:r>
              <a:rPr lang="ko-KR" altLang="en-US" sz="1600" dirty="0">
                <a:solidFill>
                  <a:srgbClr val="080808"/>
                </a:solidFill>
                <a:latin typeface="+mj-ea"/>
                <a:ea typeface="+mj-ea"/>
              </a:rPr>
              <a:t> 시스템으로서 </a:t>
            </a:r>
            <a:r>
              <a:rPr lang="en-US" altLang="ko-KR" sz="1600" dirty="0">
                <a:solidFill>
                  <a:srgbClr val="080808"/>
                </a:solidFill>
                <a:latin typeface="+mj-ea"/>
                <a:ea typeface="+mj-ea"/>
              </a:rPr>
              <a:t>Capture Area</a:t>
            </a:r>
            <a:r>
              <a:rPr lang="ko-KR" altLang="en-US" sz="1600" dirty="0">
                <a:solidFill>
                  <a:srgbClr val="080808"/>
                </a:solidFill>
                <a:latin typeface="+mj-ea"/>
                <a:ea typeface="+mj-ea"/>
              </a:rPr>
              <a:t>가</a:t>
            </a:r>
            <a:r>
              <a:rPr lang="en-US" altLang="ko-KR" sz="1600" dirty="0">
                <a:solidFill>
                  <a:srgbClr val="080808"/>
                </a:solidFill>
                <a:latin typeface="+mj-ea"/>
                <a:ea typeface="+mj-ea"/>
                <a:cs typeface="Arial" panose="020B0604020202020204" pitchFamily="34" charset="0"/>
              </a:rPr>
              <a:t>3 Tracker</a:t>
            </a:r>
            <a:r>
              <a:rPr lang="ko-KR" altLang="en-US" sz="1600" dirty="0">
                <a:solidFill>
                  <a:srgbClr val="080808"/>
                </a:solidFill>
                <a:latin typeface="+mj-ea"/>
                <a:ea typeface="+mj-ea"/>
              </a:rPr>
              <a:t>보다  확대된 모캡장비로서</a:t>
            </a:r>
            <a:r>
              <a:rPr lang="en-US" altLang="ko-KR" sz="1600" dirty="0">
                <a:solidFill>
                  <a:srgbClr val="080808"/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solidFill>
                  <a:srgbClr val="080808"/>
                </a:solidFill>
                <a:latin typeface="+mj-ea"/>
                <a:ea typeface="+mj-ea"/>
              </a:rPr>
              <a:t>보다 정밀하고 맞물림 없는 모캡 결과물을</a:t>
            </a:r>
            <a:r>
              <a:rPr lang="en-US" altLang="ko-KR" sz="1600" dirty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r>
              <a:rPr lang="ko-KR" altLang="en-US" sz="1600" dirty="0">
                <a:solidFill>
                  <a:srgbClr val="080808"/>
                </a:solidFill>
                <a:latin typeface="+mj-ea"/>
                <a:ea typeface="+mj-ea"/>
              </a:rPr>
              <a:t>구축합니다</a:t>
            </a:r>
            <a:r>
              <a:rPr lang="en-US" altLang="ko-KR" sz="1600" dirty="0">
                <a:solidFill>
                  <a:srgbClr val="080808"/>
                </a:solidFill>
                <a:latin typeface="굴림" charset="-127"/>
                <a:ea typeface="굴림" charset="-127"/>
              </a:rPr>
              <a:t>.</a:t>
            </a:r>
            <a:endParaRPr lang="en-US" altLang="ko-KR" sz="1400" dirty="0">
              <a:solidFill>
                <a:srgbClr val="08080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D6850D3-4303-46E1-9E72-E22F9814F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08" y="159140"/>
            <a:ext cx="9474709" cy="82903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77B95E1-A839-4A80-ADCC-25875DB42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02804"/>
            <a:ext cx="12192000" cy="155196"/>
          </a:xfrm>
          <a:prstGeom prst="rect">
            <a:avLst/>
          </a:prstGeom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49B252BC-2C5E-4A97-B8B2-4B5F9DB790DA}"/>
              </a:ext>
            </a:extLst>
          </p:cNvPr>
          <p:cNvSpPr txBox="1">
            <a:spLocks/>
          </p:cNvSpPr>
          <p:nvPr/>
        </p:nvSpPr>
        <p:spPr>
          <a:xfrm>
            <a:off x="1524000" y="1168217"/>
            <a:ext cx="9144000" cy="3879212"/>
          </a:xfrm>
          <a:prstGeom prst="rect">
            <a:avLst/>
          </a:prstGeom>
          <a:solidFill>
            <a:srgbClr val="F8F8F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0BF649D-DDA2-40F0-83DA-B31C707BA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363" y="1430038"/>
            <a:ext cx="6181880" cy="34872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E635395-E3DB-4FE4-BB12-44CFE7982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152" y="3518647"/>
            <a:ext cx="2176461" cy="152413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8FBAE6-152A-457B-9E9D-B4F35CCDE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972" y="300889"/>
            <a:ext cx="524301" cy="51820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882BB9F-B689-4395-A2EA-1DA515245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8243" y="303937"/>
            <a:ext cx="493819" cy="51210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EDF77AF-861B-4674-831E-658E49AE3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40628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apture4">
            <a:extLst>
              <a:ext uri="{FF2B5EF4-FFF2-40B4-BE49-F238E27FC236}">
                <a16:creationId xmlns:a16="http://schemas.microsoft.com/office/drawing/2014/main" id="{22B1C664-1D69-4435-A30B-389C12BE67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644"/>
            <a:ext cx="91424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FDF8CAC7-78CB-496A-9A02-90983B12BB55}"/>
              </a:ext>
            </a:extLst>
          </p:cNvPr>
          <p:cNvSpPr txBox="1">
            <a:spLocks/>
          </p:cNvSpPr>
          <p:nvPr/>
        </p:nvSpPr>
        <p:spPr>
          <a:xfrm>
            <a:off x="268447" y="1099800"/>
            <a:ext cx="3807897" cy="59007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맑은 고딕" panose="020B0503020000020004" pitchFamily="50" charset="-127"/>
              </a:rPr>
              <a:t>PTI SYSTEMS vs OTHER SYSTEMS</a:t>
            </a: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맑은 고딕" panose="020B0503020000020004" pitchFamily="50" charset="-127"/>
              </a:rPr>
              <a:t>SPECS COMPARISION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anose="020F07040305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2EDCBC23-2AA7-47FF-9E8E-5E451EC7AC17}"/>
              </a:ext>
            </a:extLst>
          </p:cNvPr>
          <p:cNvSpPr txBox="1">
            <a:spLocks/>
          </p:cNvSpPr>
          <p:nvPr/>
        </p:nvSpPr>
        <p:spPr>
          <a:xfrm>
            <a:off x="1448499" y="213897"/>
            <a:ext cx="9144000" cy="48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맑은 고딕" panose="020B0503020000020004" pitchFamily="50" charset="-127"/>
              </a:rPr>
              <a:t>10,000Hz 3D PTI Motion Capture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9E1CF77-1A69-488E-AA5D-6DFB1484C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314" y="182254"/>
            <a:ext cx="524301" cy="518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AD8594-E1B6-43C8-97EE-76A6A96D5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068" y="201124"/>
            <a:ext cx="493819" cy="51210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B9A1883-4E99-4A78-909E-74675BAA8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73" y="1756051"/>
            <a:ext cx="9051141" cy="487778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7B60B4C-52B1-4CAA-ABCE-283A7E010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85216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2762" y="1143316"/>
            <a:ext cx="3693954" cy="664492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ko-KR" altLang="en-US" sz="2800" dirty="0" err="1"/>
              <a:t>모캡장비구매고려사항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99500" y="1867539"/>
            <a:ext cx="9169167" cy="3011648"/>
          </a:xfrm>
          <a:ln w="381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ko-KR" sz="800" dirty="0">
                <a:solidFill>
                  <a:srgbClr val="7AC7E9"/>
                </a:solidFill>
              </a:rPr>
              <a:t>1</a:t>
            </a:r>
            <a:endParaRPr lang="ko-KR" altLang="en-US" sz="800" dirty="0">
              <a:solidFill>
                <a:srgbClr val="7AC7E9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05924"/>
              </p:ext>
            </p:extLst>
          </p:nvPr>
        </p:nvGraphicFramePr>
        <p:xfrm>
          <a:off x="1759590" y="2155053"/>
          <a:ext cx="7162800" cy="2153044"/>
        </p:xfrm>
        <a:graphic>
          <a:graphicData uri="http://schemas.openxmlformats.org/drawingml/2006/table">
            <a:tbl>
              <a:tblPr firstRow="1" firstCol="1" bandRow="1"/>
              <a:tblGrid>
                <a:gridCol w="7162800">
                  <a:extLst>
                    <a:ext uri="{9D8B030D-6E8A-4147-A177-3AD203B41FA5}">
                      <a16:colId xmlns:a16="http://schemas.microsoft.com/office/drawing/2014/main" val="367227127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ko-KR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&gt;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얼마나 넓은 캡처 스페이스를 필요로 하는가</a:t>
                      </a:r>
                      <a:r>
                        <a:rPr lang="en-US" altLang="ko-KR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endParaRPr lang="ko-KR" altLang="en-US" sz="1400" b="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154448"/>
                  </a:ext>
                </a:extLst>
              </a:tr>
              <a:tr h="3657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altLang="ko-K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굴림" panose="020B0600000101010101" pitchFamily="50" charset="-127"/>
                        </a:rPr>
                        <a:t>&gt;</a:t>
                      </a:r>
                      <a:r>
                        <a:rPr lang="ko-KR" altLang="en-US" sz="1400" b="0" kern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모캡장비를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설치할 수 있는</a:t>
                      </a:r>
                      <a:r>
                        <a:rPr lang="ko-KR" altLang="en-US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 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충분한</a:t>
                      </a:r>
                      <a:r>
                        <a:rPr lang="ko-KR" altLang="en-US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 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스페이스가 되는가</a:t>
                      </a:r>
                      <a:r>
                        <a:rPr lang="en-US" altLang="ko-KR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endParaRPr lang="ko-KR" altLang="en-US" sz="1400" b="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30234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altLang="ko-K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굴림" panose="020B0600000101010101" pitchFamily="50" charset="-127"/>
                        </a:rPr>
                        <a:t>&gt;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고 정밀 데이터 </a:t>
                      </a:r>
                      <a:r>
                        <a:rPr lang="ko-KR" altLang="en-US" sz="1400" b="0" kern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캡처링을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 필요로 하는가 그렇지 않은가</a:t>
                      </a:r>
                      <a:r>
                        <a:rPr lang="en-US" altLang="ko-KR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endParaRPr lang="ko-KR" altLang="en-US" sz="1400" b="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03108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altLang="ko-K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굴림" panose="020B0600000101010101" pitchFamily="50" charset="-127"/>
                        </a:rPr>
                        <a:t>&gt;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복잡한 모션 캡처를 필요로 하는가</a:t>
                      </a:r>
                      <a:r>
                        <a:rPr lang="en-US" altLang="ko-KR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단순한 </a:t>
                      </a:r>
                      <a:r>
                        <a:rPr lang="ko-KR" altLang="en-US" sz="1400" b="0" kern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모션캡처를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필요로 하는가</a:t>
                      </a:r>
                      <a:r>
                        <a:rPr lang="en-US" altLang="ko-KR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endParaRPr lang="ko-KR" altLang="en-US" sz="1400" b="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8806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altLang="ko-K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굴림" panose="020B0600000101010101" pitchFamily="50" charset="-127"/>
                        </a:rPr>
                        <a:t>&gt;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특별한 각도로부터 </a:t>
                      </a:r>
                      <a:r>
                        <a:rPr lang="ko-KR" altLang="en-US" sz="1400" b="0" kern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모션캡처를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필요로 하는가</a:t>
                      </a:r>
                      <a:r>
                        <a:rPr lang="en-US" altLang="ko-KR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endParaRPr lang="ko-KR" altLang="en-US" sz="1400" b="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18417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altLang="ko-K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굴림" panose="020B0600000101010101" pitchFamily="50" charset="-127"/>
                        </a:rPr>
                        <a:t>&gt;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캡처 데이터 즉시 이용의</a:t>
                      </a:r>
                      <a:r>
                        <a:rPr lang="ko-KR" altLang="en-US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 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필요를</a:t>
                      </a:r>
                      <a:r>
                        <a:rPr lang="ko-KR" altLang="en-US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 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하는가</a:t>
                      </a:r>
                      <a:r>
                        <a:rPr lang="en-US" altLang="ko-KR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리얼타임 응용</a:t>
                      </a:r>
                      <a:r>
                        <a:rPr lang="en-US" altLang="ko-KR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)?</a:t>
                      </a:r>
                      <a:endParaRPr lang="ko-KR" altLang="en-US" sz="1400" b="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96095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altLang="ko-K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굴림" panose="020B0600000101010101" pitchFamily="50" charset="-127"/>
                        </a:rPr>
                        <a:t>&gt;</a:t>
                      </a:r>
                      <a:r>
                        <a:rPr lang="ko-KR" altLang="en-US" sz="1400" b="0" kern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다른 장소에서도 즉시 이용할 수 있도록 이동식일 필요가 있는가</a:t>
                      </a:r>
                      <a:r>
                        <a:rPr lang="en-US" altLang="ko-KR" sz="1400" b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  <a:endParaRPr lang="ko-KR" altLang="en-US" sz="1400" b="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141720"/>
                  </a:ext>
                </a:extLst>
              </a:tr>
            </a:tbl>
          </a:graphicData>
        </a:graphic>
      </p:graphicFrame>
      <p:sp>
        <p:nvSpPr>
          <p:cNvPr id="10" name="부제목 2"/>
          <p:cNvSpPr txBox="1">
            <a:spLocks/>
          </p:cNvSpPr>
          <p:nvPr/>
        </p:nvSpPr>
        <p:spPr>
          <a:xfrm>
            <a:off x="1599500" y="4961056"/>
            <a:ext cx="9169166" cy="1655762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80000"/>
              </a:lnSpc>
            </a:pPr>
            <a:r>
              <a:rPr lang="ko-KR" altLang="en-US" kern="0" dirty="0">
                <a:latin typeface="+mj-ea"/>
                <a:ea typeface="+mj-ea"/>
                <a:cs typeface="굴림" panose="020B0600000101010101" pitchFamily="50" charset="-127"/>
              </a:rPr>
              <a:t>잘 못 선택된 장비는</a:t>
            </a:r>
            <a:r>
              <a:rPr lang="ko-KR" altLang="en-US" dirty="0">
                <a:latin typeface="+mj-ea"/>
                <a:ea typeface="+mj-ea"/>
              </a:rPr>
              <a:t>  </a:t>
            </a:r>
            <a:r>
              <a:rPr lang="ko-KR" altLang="en-US" kern="0" dirty="0" err="1">
                <a:latin typeface="+mj-ea"/>
                <a:ea typeface="+mj-ea"/>
                <a:cs typeface="굴림" panose="020B0600000101010101" pitchFamily="50" charset="-127"/>
              </a:rPr>
              <a:t>모캡</a:t>
            </a:r>
            <a:r>
              <a:rPr lang="ko-KR" altLang="en-US" kern="0" dirty="0">
                <a:latin typeface="+mj-ea"/>
                <a:ea typeface="+mj-ea"/>
                <a:cs typeface="굴림" panose="020B0600000101010101" pitchFamily="50" charset="-127"/>
              </a:rPr>
              <a:t> 장비 운용 중</a:t>
            </a:r>
            <a:r>
              <a:rPr lang="en-US" altLang="ko-KR" dirty="0">
                <a:latin typeface="+mj-ea"/>
                <a:ea typeface="+mj-ea"/>
              </a:rPr>
              <a:t>,   </a:t>
            </a:r>
            <a:r>
              <a:rPr lang="ko-KR" altLang="en-US" kern="0" dirty="0">
                <a:latin typeface="+mj-ea"/>
                <a:ea typeface="+mj-ea"/>
                <a:cs typeface="굴림" panose="020B0600000101010101" pitchFamily="50" charset="-127"/>
              </a:rPr>
              <a:t>여분의 더 많은 경비를 지출 할 수 있습니다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kern="0" dirty="0">
                <a:latin typeface="+mj-ea"/>
                <a:ea typeface="+mj-ea"/>
                <a:cs typeface="굴림" panose="020B0600000101010101" pitchFamily="50" charset="-127"/>
              </a:rPr>
              <a:t>특수</a:t>
            </a:r>
            <a:r>
              <a:rPr lang="ko-KR" altLang="en-US" dirty="0">
                <a:latin typeface="+mj-ea"/>
                <a:ea typeface="+mj-ea"/>
              </a:rPr>
              <a:t>  </a:t>
            </a:r>
            <a:r>
              <a:rPr lang="ko-KR" altLang="en-US" kern="0" dirty="0">
                <a:latin typeface="+mj-ea"/>
                <a:ea typeface="+mj-ea"/>
                <a:cs typeface="굴림" panose="020B0600000101010101" pitchFamily="50" charset="-127"/>
              </a:rPr>
              <a:t>모션 캡처를 위한 장비 재 설치 또는 장비 수리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kern="0" dirty="0">
                <a:latin typeface="+mj-ea"/>
                <a:ea typeface="+mj-ea"/>
                <a:cs typeface="굴림" panose="020B0600000101010101" pitchFamily="50" charset="-127"/>
              </a:rPr>
              <a:t>또는 데이터 후 처리</a:t>
            </a:r>
            <a:r>
              <a:rPr lang="en-US" altLang="ko-KR" dirty="0">
                <a:latin typeface="+mj-ea"/>
                <a:ea typeface="+mj-ea"/>
              </a:rPr>
              <a:t>,</a:t>
            </a:r>
            <a:r>
              <a:rPr lang="ko-KR" altLang="en-US" kern="0" dirty="0">
                <a:latin typeface="+mj-ea"/>
                <a:ea typeface="+mj-ea"/>
                <a:cs typeface="굴림" panose="020B0600000101010101" pitchFamily="50" charset="-127"/>
              </a:rPr>
              <a:t> 장비 조정법을 배우기 위한 노하우 또는 관심 또는 시간을 아무도 할애하지 </a:t>
            </a:r>
            <a:r>
              <a:rPr lang="ko-KR" altLang="en-US" dirty="0">
                <a:latin typeface="+mj-ea"/>
                <a:ea typeface="+mj-ea"/>
              </a:rPr>
              <a:t>않는 여러 이유 때문에 많은 장비들이 못 쓰게 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따라서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충분한 내부 지원의 여러  자원들이 이뤄지지 않는 한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장비 구매 전 고려 항목 리스트 상에  장비 </a:t>
            </a:r>
            <a:r>
              <a:rPr lang="ko-KR" altLang="en-US" dirty="0" err="1">
                <a:latin typeface="+mj-ea"/>
                <a:ea typeface="+mj-ea"/>
              </a:rPr>
              <a:t>운용자</a:t>
            </a:r>
            <a:r>
              <a:rPr lang="ko-KR" altLang="en-US" dirty="0">
                <a:latin typeface="+mj-ea"/>
                <a:ea typeface="+mj-ea"/>
              </a:rPr>
              <a:t> 입장에서 볼 때에는   </a:t>
            </a:r>
            <a:r>
              <a:rPr lang="ko-KR" altLang="en-US" b="1" dirty="0">
                <a:latin typeface="+mj-ea"/>
                <a:ea typeface="+mj-ea"/>
              </a:rPr>
              <a:t>‘사용의 편리성</a:t>
            </a:r>
            <a:r>
              <a:rPr lang="en-US" altLang="ko-KR" b="1" dirty="0">
                <a:latin typeface="+mj-ea"/>
                <a:ea typeface="+mj-ea"/>
              </a:rPr>
              <a:t>,</a:t>
            </a:r>
            <a:r>
              <a:rPr lang="ko-KR" altLang="en-US" b="1" dirty="0" err="1">
                <a:latin typeface="+mj-ea"/>
                <a:ea typeface="+mj-ea"/>
              </a:rPr>
              <a:t>용이성’</a:t>
            </a:r>
            <a:r>
              <a:rPr lang="ko-KR" altLang="en-US" dirty="0" err="1">
                <a:latin typeface="+mj-ea"/>
                <a:ea typeface="+mj-ea"/>
              </a:rPr>
              <a:t>을</a:t>
            </a:r>
            <a:r>
              <a:rPr lang="ko-KR" altLang="en-US" dirty="0">
                <a:latin typeface="+mj-ea"/>
                <a:ea typeface="+mj-ea"/>
              </a:rPr>
              <a:t> 제일 먼저 고려해야 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ko-KR" altLang="en-US" dirty="0">
              <a:latin typeface="+mj-ea"/>
              <a:ea typeface="+mj-ea"/>
            </a:endParaRPr>
          </a:p>
          <a:p>
            <a:pPr algn="l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A23A712-958D-48A8-BBBC-0FDB0C969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68" y="16778"/>
            <a:ext cx="9199998" cy="83191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DFD1091-342D-463F-AAEE-98666FB92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44" y="326029"/>
            <a:ext cx="524301" cy="51820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51237FA-BF7C-46D6-8A24-BD9057A4B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408" y="332126"/>
            <a:ext cx="493819" cy="5121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7ACB05-2659-4BB0-9027-88A13FD8B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155" y="2607424"/>
            <a:ext cx="1249788" cy="22130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ED6CCAD-562B-4FA7-9628-5D1CFACA7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77" y="6438531"/>
            <a:ext cx="9144793" cy="45724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F93D0B8-913D-484C-8828-A04802E12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" y="669791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84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08BFF87-3601-475F-AF6F-0A2611FE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13" y="1441031"/>
            <a:ext cx="3029975" cy="499915"/>
          </a:xfrm>
          <a:prstGeom prst="rect">
            <a:avLst/>
          </a:prstGeom>
        </p:spPr>
      </p:pic>
      <p:sp>
        <p:nvSpPr>
          <p:cNvPr id="11" name="부제목 2">
            <a:extLst>
              <a:ext uri="{FF2B5EF4-FFF2-40B4-BE49-F238E27FC236}">
                <a16:creationId xmlns:a16="http://schemas.microsoft.com/office/drawing/2014/main" id="{549E1850-1342-48B5-9D2D-18DB6C5DA2DD}"/>
              </a:ext>
            </a:extLst>
          </p:cNvPr>
          <p:cNvSpPr txBox="1">
            <a:spLocks/>
          </p:cNvSpPr>
          <p:nvPr/>
        </p:nvSpPr>
        <p:spPr>
          <a:xfrm>
            <a:off x="1592174" y="2002615"/>
            <a:ext cx="8425402" cy="4433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A242C4D-5EAC-4309-938D-03F2367A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27" y="1940946"/>
            <a:ext cx="2420322" cy="181676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BD015EC-E50E-4CBE-B90A-476B43A88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580" y="2034080"/>
            <a:ext cx="4005419" cy="188382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F0EBA07-EA96-4155-BC43-251CDA47A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841" y="4070832"/>
            <a:ext cx="2645893" cy="493819"/>
          </a:xfrm>
          <a:prstGeom prst="rect">
            <a:avLst/>
          </a:prstGeom>
          <a:ln w="28575">
            <a:noFill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2923105-8B47-410D-AF03-FFC1AA60D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89273"/>
            <a:ext cx="12192000" cy="152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F0B270C-A423-4983-AFBA-42B281EDC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813" y="210430"/>
            <a:ext cx="8484125" cy="82912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3815A22-FEE4-4A3F-9889-A82E9163B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2137" y="355605"/>
            <a:ext cx="524301" cy="51820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55FE89B-1E2E-4235-A885-B0299B228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82" y="369669"/>
            <a:ext cx="494799" cy="51129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7C7E797-F6F5-444D-AC48-C2B4CA740B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384563"/>
            <a:ext cx="9144793" cy="329213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45060FEC-399A-489E-BB9A-085BA6377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558" y="3980803"/>
            <a:ext cx="7193280" cy="23729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atin typeface="Arial Rounded MT Bold" panose="020F0704030504030204" pitchFamily="34" charset="0"/>
              </a:rPr>
              <a:t>Company Name : SGI</a:t>
            </a:r>
            <a:br>
              <a:rPr lang="en-US" altLang="ko-KR" sz="1400" dirty="0">
                <a:latin typeface="Arial Rounded MT Bold" panose="020F0704030504030204" pitchFamily="34" charset="0"/>
              </a:rPr>
            </a:br>
            <a:r>
              <a:rPr lang="en-US" altLang="ko-KR" sz="1400" dirty="0">
                <a:latin typeface="Arial Rounded MT Bold" panose="020F0704030504030204" pitchFamily="34" charset="0"/>
              </a:rPr>
              <a:t>Mobile:010-4194-4288</a:t>
            </a:r>
            <a:br>
              <a:rPr lang="en-US" altLang="ko-KR" sz="1400" dirty="0">
                <a:latin typeface="Arial Rounded MT Bold" panose="020F0704030504030204" pitchFamily="34" charset="0"/>
              </a:rPr>
            </a:br>
            <a:r>
              <a:rPr lang="en-US" altLang="ko-KR" sz="1400" dirty="0">
                <a:latin typeface="Arial Rounded MT Bold" panose="020F0704030504030204" pitchFamily="34" charset="0"/>
              </a:rPr>
              <a:t>Tel     : 050-5372 - 4288</a:t>
            </a:r>
            <a:br>
              <a:rPr lang="en-US" altLang="ko-KR" sz="1400" dirty="0">
                <a:latin typeface="Arial Rounded MT Bold" panose="020F0704030504030204" pitchFamily="34" charset="0"/>
              </a:rPr>
            </a:br>
            <a:r>
              <a:rPr lang="en-US" altLang="ko-KR" sz="1400" dirty="0">
                <a:latin typeface="Arial Rounded MT Bold" panose="020F0704030504030204" pitchFamily="34" charset="0"/>
              </a:rPr>
              <a:t>Fax    : 050-5554 -7878</a:t>
            </a:r>
            <a:br>
              <a:rPr lang="en-US" altLang="ko-KR" sz="1400" dirty="0">
                <a:latin typeface="Arial Rounded MT Bold" panose="020F0704030504030204" pitchFamily="34" charset="0"/>
              </a:rPr>
            </a:br>
            <a:r>
              <a:rPr lang="en-US" altLang="ko-KR" sz="1400" dirty="0">
                <a:latin typeface="Arial Rounded MT Bold" panose="020F0704030504030204" pitchFamily="34" charset="0"/>
              </a:rPr>
              <a:t>Email : motioncapture@daum.net</a:t>
            </a:r>
            <a:br>
              <a:rPr lang="en-US" altLang="ko-KR" sz="1400" dirty="0">
                <a:latin typeface="Arial Rounded MT Bold" panose="020F0704030504030204" pitchFamily="34" charset="0"/>
              </a:rPr>
            </a:br>
            <a:r>
              <a:rPr lang="en-US" altLang="ko-KR" sz="1400" dirty="0">
                <a:latin typeface="Arial Rounded MT Bold" panose="020F0704030504030204" pitchFamily="34" charset="0"/>
              </a:rPr>
              <a:t>Web Site :http:// www.samgoo.com</a:t>
            </a:r>
            <a:br>
              <a:rPr lang="en-US" altLang="ko-KR" sz="1400" dirty="0">
                <a:latin typeface="Arial Rounded MT Bold" panose="020F0704030504030204" pitchFamily="34" charset="0"/>
              </a:rPr>
            </a:br>
            <a:endParaRPr lang="ko-KR" altLang="en-US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0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apture4">
            <a:extLst>
              <a:ext uri="{FF2B5EF4-FFF2-40B4-BE49-F238E27FC236}">
                <a16:creationId xmlns:a16="http://schemas.microsoft.com/office/drawing/2014/main" id="{22B1C664-1D69-4435-A30B-389C12BE67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8925"/>
            <a:ext cx="91424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558D87-0E09-4149-81EA-81517FA47310}"/>
              </a:ext>
            </a:extLst>
          </p:cNvPr>
          <p:cNvGraphicFramePr>
            <a:graphicFrameLocks noGrp="1"/>
          </p:cNvGraphicFramePr>
          <p:nvPr/>
        </p:nvGraphicFramePr>
        <p:xfrm>
          <a:off x="2208214" y="288925"/>
          <a:ext cx="8010525" cy="762000"/>
        </p:xfrm>
        <a:graphic>
          <a:graphicData uri="http://schemas.openxmlformats.org/drawingml/2006/table">
            <a:tbl>
              <a:tblPr/>
              <a:tblGrid>
                <a:gridCol w="8010525">
                  <a:extLst>
                    <a:ext uri="{9D8B030D-6E8A-4147-A177-3AD203B41FA5}">
                      <a16:colId xmlns:a16="http://schemas.microsoft.com/office/drawing/2014/main" val="273739885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</a:rPr>
                        <a:t>PhoeniX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 Technologies Incorporated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881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Arial Rounded MT Bold" panose="020F0704030504030204" pitchFamily="34" charset="0"/>
                        </a:rPr>
                        <a:t>High  Performance  Real - Time   3D  Motion  Capture  Systems  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19306"/>
                  </a:ext>
                </a:extLst>
              </a:tr>
            </a:tbl>
          </a:graphicData>
        </a:graphic>
      </p:graphicFrame>
      <p:sp>
        <p:nvSpPr>
          <p:cNvPr id="3079" name="제목 1">
            <a:extLst>
              <a:ext uri="{FF2B5EF4-FFF2-40B4-BE49-F238E27FC236}">
                <a16:creationId xmlns:a16="http://schemas.microsoft.com/office/drawing/2014/main" id="{4A8E32B9-CE1D-4F0F-A546-BCD87FE178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42269" y="3735892"/>
            <a:ext cx="9142413" cy="2374900"/>
          </a:xfrm>
          <a:noFill/>
          <a:ln w="38100">
            <a:solidFill>
              <a:srgbClr val="B2B2B2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ko-KR" altLang="en-US" sz="2400" dirty="0"/>
            </a:br>
            <a:r>
              <a:rPr lang="ko-KR" altLang="en-US" sz="2400" dirty="0"/>
              <a:t>  </a:t>
            </a: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/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b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 Rounded MT Bold" panose="020F0704030504030204" pitchFamily="34" charset="0"/>
              </a:rPr>
              <a:t>PTI</a:t>
            </a:r>
            <a:r>
              <a:rPr lang="ko-KR" altLang="en-US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 Rounded MT Bold" panose="020F0704030504030204" pitchFamily="34" charset="0"/>
              </a:rPr>
              <a:t>Motion</a:t>
            </a:r>
            <a:r>
              <a:rPr lang="ko-KR" altLang="en-US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 Rounded MT Bold" panose="020F0704030504030204" pitchFamily="34" charset="0"/>
              </a:rPr>
              <a:t>Capture</a:t>
            </a:r>
            <a:r>
              <a:rPr lang="ko-KR" altLang="en-US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 Rounded MT Bold" panose="020F0704030504030204" pitchFamily="34" charset="0"/>
              </a:rPr>
              <a:t>System</a:t>
            </a:r>
            <a:b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</a:rPr>
            </a:b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</a:rPr>
              <a:t> </a:t>
            </a:r>
            <a:r>
              <a:rPr lang="ko-KR" altLang="en-US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</a:rPr>
              <a:t>제 조 사</a:t>
            </a:r>
            <a:r>
              <a:rPr lang="ko-KR" altLang="en-US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F0302020204030204"/>
              </a:rPr>
              <a:t>     </a:t>
            </a: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F0302020204030204"/>
              </a:rPr>
              <a:t>: </a:t>
            </a: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ko-KR" altLang="en-US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PTI </a:t>
            </a:r>
            <a:b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F0302020204030204"/>
              </a:rPr>
            </a:b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F0302020204030204"/>
              </a:rPr>
              <a:t> </a:t>
            </a:r>
            <a:r>
              <a:rPr lang="ko-KR" altLang="en-US" sz="2400" b="0" dirty="0" err="1">
                <a:ln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</a:rPr>
              <a:t>브</a:t>
            </a:r>
            <a:r>
              <a:rPr lang="ko-KR" altLang="en-US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</a:rPr>
              <a:t> 랜 드   </a:t>
            </a:r>
            <a:r>
              <a:rPr lang="ko-KR" altLang="en-US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F0302020204030204"/>
              </a:rPr>
              <a:t> </a:t>
            </a: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F0302020204030204"/>
              </a:rPr>
              <a:t>: </a:t>
            </a: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VISUALEYEZ</a:t>
            </a:r>
            <a:br>
              <a:rPr lang="en-US" altLang="ko-KR" sz="140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F0302020204030204"/>
              </a:rPr>
            </a:br>
            <a:r>
              <a:rPr lang="en-US" altLang="ko-KR" sz="140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F0302020204030204"/>
              </a:rPr>
              <a:t> </a:t>
            </a:r>
            <a:r>
              <a:rPr lang="ko-KR" altLang="en-US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</a:rPr>
              <a:t>최신모델  </a:t>
            </a:r>
            <a:r>
              <a:rPr lang="en-US" altLang="ko-KR" sz="2400" b="0" dirty="0">
                <a:ln>
                  <a:noFill/>
                </a:ln>
                <a:solidFill>
                  <a:prstClr val="black"/>
                </a:solidFill>
                <a:effectLst/>
                <a:latin typeface="맑은 고딕" panose="020B0503020000020004" pitchFamily="50" charset="-127"/>
              </a:rPr>
              <a:t> : VZ10K / VZ10K5</a:t>
            </a:r>
            <a:b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PTI</a:t>
            </a:r>
            <a:r>
              <a:rPr lang="ko-KR" alt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Motion</a:t>
            </a:r>
            <a:r>
              <a:rPr lang="ko-KR" alt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Capture</a:t>
            </a:r>
            <a:r>
              <a:rPr lang="ko-KR" alt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ko-KR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System</a:t>
            </a:r>
            <a:b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 조 사</a:t>
            </a:r>
            <a:r>
              <a:rPr lang="ko-KR" altLang="en-US" sz="2400" dirty="0"/>
              <a:t>     </a:t>
            </a:r>
            <a:r>
              <a:rPr lang="en-US" altLang="ko-KR" sz="2400" dirty="0"/>
              <a:t>: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br>
              <a:rPr lang="en-US" altLang="ko-KR" sz="2400" dirty="0"/>
            </a:br>
            <a:r>
              <a:rPr lang="en-US" altLang="ko-KR" sz="2400" dirty="0"/>
              <a:t>  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브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랜 드   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VISUALEYEZ</a:t>
            </a:r>
            <a:br>
              <a:rPr lang="en-US" altLang="ko-KR" sz="1400" b="1" dirty="0"/>
            </a:br>
            <a:r>
              <a:rPr lang="en-US" altLang="ko-KR" sz="1400" b="1" dirty="0"/>
              <a:t>   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최신모델 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VZ10K / VZ10K5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82" name="그림 9">
            <a:extLst>
              <a:ext uri="{FF2B5EF4-FFF2-40B4-BE49-F238E27FC236}">
                <a16:creationId xmlns:a16="http://schemas.microsoft.com/office/drawing/2014/main" id="{326245D0-C82F-400B-9405-52C0E1D4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35" y="1647398"/>
            <a:ext cx="3794751" cy="18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CBE58FD7-B25F-4029-A2EE-AFAA2E33A1D4}"/>
              </a:ext>
            </a:extLst>
          </p:cNvPr>
          <p:cNvSpPr txBox="1">
            <a:spLocks/>
          </p:cNvSpPr>
          <p:nvPr/>
        </p:nvSpPr>
        <p:spPr>
          <a:xfrm>
            <a:off x="5064154" y="4923341"/>
            <a:ext cx="405468" cy="3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69EE049-0638-463E-8E55-0EA7BA40E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69" y="1349857"/>
            <a:ext cx="1249318" cy="221469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DA6EBD3-CC99-4237-A95F-6F60E52AB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928" y="470655"/>
            <a:ext cx="524301" cy="51820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4E6532B-BA3D-41A1-BBA3-00ED41F1E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969" y="443846"/>
            <a:ext cx="493819" cy="5121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9DB277C-63B5-4B29-90DF-0B2FE0F69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03543"/>
            <a:ext cx="9144793" cy="3840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2" name="AutoShape 16">
            <a:extLst>
              <a:ext uri="{FF2B5EF4-FFF2-40B4-BE49-F238E27FC236}">
                <a16:creationId xmlns:a16="http://schemas.microsoft.com/office/drawing/2014/main" id="{5750CCBB-8A40-486C-9987-0FE1B64969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3476" y="4545013"/>
            <a:ext cx="36513" cy="36512"/>
          </a:xfrm>
          <a:prstGeom prst="flowChartConnector">
            <a:avLst/>
          </a:prstGeom>
          <a:solidFill>
            <a:schemeClr val="bg1"/>
          </a:solidFill>
          <a:ln w="9525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48143" name="AutoShape 17">
            <a:extLst>
              <a:ext uri="{FF2B5EF4-FFF2-40B4-BE49-F238E27FC236}">
                <a16:creationId xmlns:a16="http://schemas.microsoft.com/office/drawing/2014/main" id="{E985AAD0-1D82-46AC-971F-C9F17F6B7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54663" y="4545013"/>
            <a:ext cx="36512" cy="36512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sp>
        <p:nvSpPr>
          <p:cNvPr id="48144" name="AutoShape 18">
            <a:extLst>
              <a:ext uri="{FF2B5EF4-FFF2-40B4-BE49-F238E27FC236}">
                <a16:creationId xmlns:a16="http://schemas.microsoft.com/office/drawing/2014/main" id="{01AE38ED-DC32-4460-B1FD-BDDED609A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24788" y="4545013"/>
            <a:ext cx="36512" cy="36512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4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5054F04-5B73-4B1F-B4F8-6FA2148A4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13" y="1519588"/>
            <a:ext cx="8876792" cy="518537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52D7F0E-B09B-4427-A697-C60AF1BB2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8" y="1519588"/>
            <a:ext cx="2044875" cy="157426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1CFF815-07AE-4944-99F3-D0A087AE7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8" y="3333884"/>
            <a:ext cx="2044875" cy="160689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1E6E5C1-03C0-40A5-BE78-D0C0116EC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7" y="5135904"/>
            <a:ext cx="2044876" cy="1529328"/>
          </a:xfrm>
          <a:prstGeom prst="rect">
            <a:avLst/>
          </a:prstGeom>
        </p:spPr>
      </p:pic>
      <p:sp>
        <p:nvSpPr>
          <p:cNvPr id="11" name="부제목 2">
            <a:extLst>
              <a:ext uri="{FF2B5EF4-FFF2-40B4-BE49-F238E27FC236}">
                <a16:creationId xmlns:a16="http://schemas.microsoft.com/office/drawing/2014/main" id="{7CBBAFEB-F2D8-4FE8-88A9-731551001E06}"/>
              </a:ext>
            </a:extLst>
          </p:cNvPr>
          <p:cNvSpPr txBox="1">
            <a:spLocks/>
          </p:cNvSpPr>
          <p:nvPr/>
        </p:nvSpPr>
        <p:spPr>
          <a:xfrm>
            <a:off x="518283" y="1088190"/>
            <a:ext cx="8850386" cy="382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휴먼모음T" panose="02030504000101010101" pitchFamily="18" charset="-127"/>
                <a:cs typeface="+mn-cs"/>
              </a:rPr>
              <a:t>Newest Model    VZ10K &amp; VZ10K5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51ACFA-1BBE-4509-8D8F-F4E20E522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71386"/>
            <a:ext cx="12192000" cy="18897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38921F5-611E-48B8-B92A-27840D889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13" y="0"/>
            <a:ext cx="8876792" cy="8718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6AFA663-B954-48E8-856E-147054DBA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1985" y="246093"/>
            <a:ext cx="524301" cy="51820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13AC12-4139-4385-B1CB-A8B1D6073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7142" y="246093"/>
            <a:ext cx="493819" cy="512108"/>
          </a:xfrm>
          <a:prstGeom prst="rect">
            <a:avLst/>
          </a:prstGeom>
        </p:spPr>
      </p:pic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8BB2D96A-4EFE-4C3A-BE32-BE39A0609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47998"/>
              </p:ext>
            </p:extLst>
          </p:nvPr>
        </p:nvGraphicFramePr>
        <p:xfrm>
          <a:off x="2912646" y="52696"/>
          <a:ext cx="8010525" cy="762000"/>
        </p:xfrm>
        <a:graphic>
          <a:graphicData uri="http://schemas.openxmlformats.org/drawingml/2006/table">
            <a:tbl>
              <a:tblPr/>
              <a:tblGrid>
                <a:gridCol w="8010525">
                  <a:extLst>
                    <a:ext uri="{9D8B030D-6E8A-4147-A177-3AD203B41FA5}">
                      <a16:colId xmlns:a16="http://schemas.microsoft.com/office/drawing/2014/main" val="273739885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</a:rPr>
                        <a:t>PhoeniX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 Technologies Incorporated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881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Arial Rounded MT Bold" panose="020F0704030504030204" pitchFamily="34" charset="0"/>
                        </a:rPr>
                        <a:t>High  Performance  Real - Time   3D  Motion  Capture  Systems  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19306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0791555B-76E8-4238-B97E-9437EE251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1917" y="6427632"/>
            <a:ext cx="9144793" cy="3901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apture4">
            <a:extLst>
              <a:ext uri="{FF2B5EF4-FFF2-40B4-BE49-F238E27FC236}">
                <a16:creationId xmlns:a16="http://schemas.microsoft.com/office/drawing/2014/main" id="{E3C6CC4D-1980-4D38-B729-336FE44753A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31" y="104367"/>
            <a:ext cx="9132051" cy="86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558D87-0E09-4149-81EA-81517FA47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52305"/>
              </p:ext>
            </p:extLst>
          </p:nvPr>
        </p:nvGraphicFramePr>
        <p:xfrm>
          <a:off x="2208214" y="104367"/>
          <a:ext cx="8010525" cy="762000"/>
        </p:xfrm>
        <a:graphic>
          <a:graphicData uri="http://schemas.openxmlformats.org/drawingml/2006/table">
            <a:tbl>
              <a:tblPr/>
              <a:tblGrid>
                <a:gridCol w="8010525">
                  <a:extLst>
                    <a:ext uri="{9D8B030D-6E8A-4147-A177-3AD203B41FA5}">
                      <a16:colId xmlns:a16="http://schemas.microsoft.com/office/drawing/2014/main" val="273739885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</a:rPr>
                        <a:t>PhoeniX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</a:rPr>
                        <a:t> Technologies Incorporated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881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effectLst/>
                          <a:latin typeface="Arial Rounded MT Bold" panose="020F0704030504030204" pitchFamily="34" charset="0"/>
                        </a:rPr>
                        <a:t>High  Performance  Real - Time   3D  Motion  Capture  Systems  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19306"/>
                  </a:ext>
                </a:extLst>
              </a:tr>
            </a:tbl>
          </a:graphicData>
        </a:graphic>
      </p:graphicFrame>
      <p:sp>
        <p:nvSpPr>
          <p:cNvPr id="3079" name="제목 2">
            <a:extLst>
              <a:ext uri="{FF2B5EF4-FFF2-40B4-BE49-F238E27FC236}">
                <a16:creationId xmlns:a16="http://schemas.microsoft.com/office/drawing/2014/main" id="{367C5DAE-05BB-462F-B0FF-76B1F6381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189" y="1773238"/>
            <a:ext cx="7939087" cy="863600"/>
          </a:xfrm>
          <a:solidFill>
            <a:srgbClr val="00B0F0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br>
              <a:rPr lang="en-US" altLang="ko-KR">
                <a:solidFill>
                  <a:schemeClr val="tx1"/>
                </a:solidFill>
              </a:rPr>
            </a:br>
            <a:br>
              <a:rPr lang="en-US" altLang="ko-KR">
                <a:solidFill>
                  <a:schemeClr val="tx1"/>
                </a:solidFill>
              </a:rPr>
            </a:br>
            <a:br>
              <a:rPr lang="en-US" altLang="ko-KR">
                <a:solidFill>
                  <a:schemeClr val="tx1"/>
                </a:solidFill>
              </a:rPr>
            </a:br>
            <a:endParaRPr lang="ko-KR" altLang="en-US" sz="3200"/>
          </a:p>
        </p:txBody>
      </p:sp>
      <p:sp>
        <p:nvSpPr>
          <p:cNvPr id="3080" name="부제목 2">
            <a:extLst>
              <a:ext uri="{FF2B5EF4-FFF2-40B4-BE49-F238E27FC236}">
                <a16:creationId xmlns:a16="http://schemas.microsoft.com/office/drawing/2014/main" id="{9D35D015-C015-4D82-B23C-DD7977627DA5}"/>
              </a:ext>
            </a:extLst>
          </p:cNvPr>
          <p:cNvSpPr txBox="1">
            <a:spLocks/>
          </p:cNvSpPr>
          <p:nvPr/>
        </p:nvSpPr>
        <p:spPr bwMode="auto">
          <a:xfrm>
            <a:off x="2135189" y="3059113"/>
            <a:ext cx="7939087" cy="730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70000"/>
              </a:lnSpc>
              <a:spcBef>
                <a:spcPts val="1000"/>
              </a:spcBef>
              <a:buNone/>
            </a:pPr>
            <a:br>
              <a:rPr kumimoji="0" lang="en-US" altLang="ko-KR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kumimoji="0" lang="en-US" altLang="ko-KR" sz="4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1" name="부제목 2">
            <a:extLst>
              <a:ext uri="{FF2B5EF4-FFF2-40B4-BE49-F238E27FC236}">
                <a16:creationId xmlns:a16="http://schemas.microsoft.com/office/drawing/2014/main" id="{77F22D97-E6E6-4225-A3AE-D8822D74EFE5}"/>
              </a:ext>
            </a:extLst>
          </p:cNvPr>
          <p:cNvSpPr txBox="1">
            <a:spLocks/>
          </p:cNvSpPr>
          <p:nvPr/>
        </p:nvSpPr>
        <p:spPr bwMode="auto">
          <a:xfrm>
            <a:off x="2135189" y="4059239"/>
            <a:ext cx="7939087" cy="738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endParaRPr kumimoji="0" lang="ko-KR" altLang="en-US" sz="24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2" name="부제목 2">
            <a:extLst>
              <a:ext uri="{FF2B5EF4-FFF2-40B4-BE49-F238E27FC236}">
                <a16:creationId xmlns:a16="http://schemas.microsoft.com/office/drawing/2014/main" id="{AC928CD9-33EC-41F4-8FF1-3358B176BD27}"/>
              </a:ext>
            </a:extLst>
          </p:cNvPr>
          <p:cNvSpPr txBox="1">
            <a:spLocks/>
          </p:cNvSpPr>
          <p:nvPr/>
        </p:nvSpPr>
        <p:spPr bwMode="auto">
          <a:xfrm>
            <a:off x="2117725" y="5083176"/>
            <a:ext cx="7939088" cy="722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endParaRPr kumimoji="0" lang="ko-KR" altLang="en-US" sz="24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3" name="부제목 2">
            <a:extLst>
              <a:ext uri="{FF2B5EF4-FFF2-40B4-BE49-F238E27FC236}">
                <a16:creationId xmlns:a16="http://schemas.microsoft.com/office/drawing/2014/main" id="{38488355-6367-4188-8484-2579C5B31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047875"/>
            <a:ext cx="64706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altLang="ko-KR" sz="2800" b="1">
                <a:solidFill>
                  <a:srgbClr val="000000"/>
                </a:solidFill>
                <a:latin typeface="Algerian" panose="04020705040A02060702" pitchFamily="82" charset="0"/>
              </a:rPr>
              <a:t>PTI</a:t>
            </a:r>
            <a:r>
              <a:rPr lang="ko-KR" altLang="en-US" sz="2800" b="1">
                <a:solidFill>
                  <a:srgbClr val="000000"/>
                </a:solidFill>
                <a:latin typeface="Algerian" panose="04020705040A02060702" pitchFamily="82" charset="0"/>
              </a:rPr>
              <a:t>  </a:t>
            </a:r>
            <a:r>
              <a:rPr lang="en-US" altLang="ko-KR" sz="2800" b="1">
                <a:solidFill>
                  <a:srgbClr val="000000"/>
                </a:solidFill>
                <a:latin typeface="Algerian" panose="04020705040A02060702" pitchFamily="82" charset="0"/>
              </a:rPr>
              <a:t>Motion Capture System PRIDE</a:t>
            </a:r>
            <a:endParaRPr kumimoji="0" lang="ko-KR" altLang="en-US" sz="2400">
              <a:latin typeface="Algerian" panose="04020705040A02060702" pitchFamily="82" charset="0"/>
            </a:endParaRPr>
          </a:p>
        </p:txBody>
      </p:sp>
      <p:sp>
        <p:nvSpPr>
          <p:cNvPr id="3084" name="부제목 2">
            <a:extLst>
              <a:ext uri="{FF2B5EF4-FFF2-40B4-BE49-F238E27FC236}">
                <a16:creationId xmlns:a16="http://schemas.microsoft.com/office/drawing/2014/main" id="{CDE8349C-EB78-4449-8537-795FE531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826" y="5237614"/>
            <a:ext cx="75517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kumimoji="0" lang="ko-KR" alt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 </a:t>
            </a:r>
            <a:r>
              <a:rPr kumimoji="0" lang="ko-KR" altLang="en-US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초소형</a:t>
            </a:r>
            <a:r>
              <a:rPr kumimoji="0"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Active Optical 3D Real-Time </a:t>
            </a:r>
            <a:r>
              <a:rPr kumimoji="0" lang="ko-KR" altLang="en-US" sz="2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모캡시스템</a:t>
            </a:r>
            <a:endParaRPr kumimoji="0" lang="en-US" altLang="ko-KR" sz="2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5" name="부제목 2">
            <a:extLst>
              <a:ext uri="{FF2B5EF4-FFF2-40B4-BE49-F238E27FC236}">
                <a16:creationId xmlns:a16="http://schemas.microsoft.com/office/drawing/2014/main" id="{18720E43-769C-4AD8-B367-A18D206B6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159" y="4267201"/>
            <a:ext cx="75025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80000"/>
              </a:lnSpc>
              <a:spcBef>
                <a:spcPts val="1000"/>
              </a:spcBef>
              <a:buNone/>
            </a:pPr>
            <a:r>
              <a:rPr kumimoji="0" lang="ko-KR" alt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세계에서 </a:t>
            </a:r>
            <a:r>
              <a:rPr kumimoji="0" lang="ko-KR" altLang="en-US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빠른 </a:t>
            </a:r>
            <a:r>
              <a:rPr kumimoji="0" lang="ko-KR" alt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속도로 </a:t>
            </a:r>
            <a:r>
              <a:rPr kumimoji="0" lang="ko-KR" altLang="en-US" sz="2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캡처링하는</a:t>
            </a:r>
            <a:r>
              <a:rPr kumimoji="0" lang="ko-KR" alt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모캡시스템</a:t>
            </a:r>
            <a:endParaRPr kumimoji="0" lang="en-US" altLang="ko-KR" sz="2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None/>
            </a:pPr>
            <a:endParaRPr kumimoji="0" lang="en-US" altLang="ko-KR" sz="29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6" name="부제목 2">
            <a:extLst>
              <a:ext uri="{FF2B5EF4-FFF2-40B4-BE49-F238E27FC236}">
                <a16:creationId xmlns:a16="http://schemas.microsoft.com/office/drawing/2014/main" id="{88E35CAD-257A-49CF-887E-6DDAD2472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159" y="3259138"/>
            <a:ext cx="75025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kumimoji="0" lang="ko-KR" alt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세계에서 유일하게 </a:t>
            </a:r>
            <a:r>
              <a:rPr kumimoji="0" lang="en-US" altLang="ko-KR" sz="2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NASA</a:t>
            </a:r>
            <a:r>
              <a:rPr kumimoji="0" lang="ko-KR" altLang="en-US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선정한 </a:t>
            </a:r>
            <a:r>
              <a:rPr kumimoji="0" lang="ko-KR" altLang="en-US" sz="2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모캡시스템</a:t>
            </a:r>
            <a:endParaRPr kumimoji="0" lang="en-US" altLang="ko-KR" sz="2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62E57A25-B2DD-42A9-A35A-407981A2206A}"/>
              </a:ext>
            </a:extLst>
          </p:cNvPr>
          <p:cNvSpPr txBox="1">
            <a:spLocks/>
          </p:cNvSpPr>
          <p:nvPr/>
        </p:nvSpPr>
        <p:spPr>
          <a:xfrm>
            <a:off x="2027268" y="3158835"/>
            <a:ext cx="234892" cy="51184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HY중고딕" panose="02030600000101010101" pitchFamily="18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1AF0B71-917A-448E-AE77-048B5B602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68" y="4152550"/>
            <a:ext cx="209339" cy="53367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8AF8F4E-AEDD-44AE-A00F-E1DACC915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268" y="5168098"/>
            <a:ext cx="209339" cy="57239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2CF77D6-7653-41C0-A552-4B3C822B2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52469"/>
            <a:ext cx="12192000" cy="18159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1398C16-1724-4EE8-88F6-A8FFF53EF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" y="3565379"/>
            <a:ext cx="1342239" cy="226891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772FC77-CF0C-4304-B56C-048BDE661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976" y="280130"/>
            <a:ext cx="524301" cy="51820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27ED692-8B24-4581-A254-38CF55177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6990" y="296592"/>
            <a:ext cx="493819" cy="5121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2C21DFB-454D-4FF9-A8E9-B5F61E78E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0305" y="6416729"/>
            <a:ext cx="9144793" cy="3901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line_h">
            <a:extLst>
              <a:ext uri="{FF2B5EF4-FFF2-40B4-BE49-F238E27FC236}">
                <a16:creationId xmlns:a16="http://schemas.microsoft.com/office/drawing/2014/main" id="{C2D3339C-B7BF-4796-BB09-74FFBAD3527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552"/>
            <a:ext cx="12222628" cy="17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직사각형 1">
            <a:extLst>
              <a:ext uri="{FF2B5EF4-FFF2-40B4-BE49-F238E27FC236}">
                <a16:creationId xmlns:a16="http://schemas.microsoft.com/office/drawing/2014/main" id="{5C14EC95-8DF9-4A13-B1EE-EE88EAB20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816" y="4368427"/>
            <a:ext cx="79216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ko-KR" altLang="en-US" sz="1400" dirty="0"/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ko-KR" altLang="en-US" sz="1100" dirty="0"/>
            </a:br>
            <a:br>
              <a:rPr lang="ko-KR" altLang="en-US" sz="1100" dirty="0"/>
            </a:br>
            <a:r>
              <a:rPr lang="ko-KR" altLang="en-US" sz="1400" dirty="0"/>
              <a:t>         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초정밀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신뢰성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True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리얼타임으로  작동</a:t>
            </a:r>
            <a:b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         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광각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(FOV)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Sensing,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비좁은 우주정거장 챔버 내에서도 비행사 캡처 </a:t>
            </a:r>
            <a:b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         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 전력소모로 파워 절약 </a:t>
            </a:r>
            <a:b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 강력  높은 견고성 </a:t>
            </a:r>
            <a:endParaRPr lang="ko-KR" altLang="en-US" sz="1400" dirty="0"/>
          </a:p>
        </p:txBody>
      </p:sp>
      <p:sp>
        <p:nvSpPr>
          <p:cNvPr id="3079" name="부제목 2">
            <a:extLst>
              <a:ext uri="{FF2B5EF4-FFF2-40B4-BE49-F238E27FC236}">
                <a16:creationId xmlns:a16="http://schemas.microsoft.com/office/drawing/2014/main" id="{71153265-1FBE-471E-815E-F68BCC41B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894" y="5260671"/>
            <a:ext cx="174625" cy="12795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endParaRPr kumimoji="0" lang="ko-KR" altLang="en-US" sz="24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80" name="직사각형 6">
            <a:extLst>
              <a:ext uri="{FF2B5EF4-FFF2-40B4-BE49-F238E27FC236}">
                <a16:creationId xmlns:a16="http://schemas.microsoft.com/office/drawing/2014/main" id="{1591E256-DF9C-4E6C-9FF3-94052967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779" y="4801854"/>
            <a:ext cx="7505700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NASA-</a:t>
            </a:r>
            <a:r>
              <a:rPr lang="en-US" altLang="ko-KR" b="1" u="sng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Robonaut</a:t>
            </a:r>
            <a:r>
              <a:rPr lang="en-US" altLang="ko-KR" b="1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Program 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일환으로  수 많은 </a:t>
            </a:r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모캡장비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테스트 결과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PTI </a:t>
            </a:r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모캡장비로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선정</a:t>
            </a:r>
            <a:endParaRPr lang="ko-KR" altLang="en-US" dirty="0"/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B8B002A4-2C79-4848-A515-0CDA47D27E2D}"/>
              </a:ext>
            </a:extLst>
          </p:cNvPr>
          <p:cNvSpPr/>
          <p:nvPr/>
        </p:nvSpPr>
        <p:spPr>
          <a:xfrm>
            <a:off x="1946590" y="4776687"/>
            <a:ext cx="377198" cy="3020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56A74AA9-91A9-4416-9B46-5DF21DC1469C}"/>
              </a:ext>
            </a:extLst>
          </p:cNvPr>
          <p:cNvSpPr txBox="1">
            <a:spLocks/>
          </p:cNvSpPr>
          <p:nvPr/>
        </p:nvSpPr>
        <p:spPr>
          <a:xfrm>
            <a:off x="953548" y="1166070"/>
            <a:ext cx="9868250" cy="33990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1AE551F-4FCC-48DC-8EFB-A158019E8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97" y="1496585"/>
            <a:ext cx="8023031" cy="3261643"/>
          </a:xfrm>
          <a:prstGeom prst="rect">
            <a:avLst/>
          </a:prstGeom>
        </p:spPr>
      </p:pic>
      <p:sp>
        <p:nvSpPr>
          <p:cNvPr id="22" name="부제목 2">
            <a:extLst>
              <a:ext uri="{FF2B5EF4-FFF2-40B4-BE49-F238E27FC236}">
                <a16:creationId xmlns:a16="http://schemas.microsoft.com/office/drawing/2014/main" id="{5DD80595-A968-43D5-8547-87E8D07685F7}"/>
              </a:ext>
            </a:extLst>
          </p:cNvPr>
          <p:cNvSpPr txBox="1">
            <a:spLocks/>
          </p:cNvSpPr>
          <p:nvPr/>
        </p:nvSpPr>
        <p:spPr>
          <a:xfrm>
            <a:off x="1127869" y="1923340"/>
            <a:ext cx="908807" cy="1927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국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제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우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정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거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A89BD2-EE30-490F-B1CC-EBD52BCDE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69" y="-14823"/>
            <a:ext cx="9205758" cy="8291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495E3F1-F4D0-42D9-BC2D-A3D0B7AEC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669" y="1078900"/>
            <a:ext cx="7163421" cy="75597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20A1523-1745-483D-A894-FD017F3DB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846" y="138952"/>
            <a:ext cx="524301" cy="51820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0D5CF31-5959-4B3C-92B6-17ABFAC978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4294" y="151931"/>
            <a:ext cx="493819" cy="5121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A6867E1-CCF4-4592-A3FC-D01508988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3527" y="6457960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EEFE75E6-208C-4EC7-8895-3160540E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4414"/>
            <a:ext cx="12192000" cy="164819"/>
          </a:xfrm>
          <a:prstGeom prst="rect">
            <a:avLst/>
          </a:prstGeom>
        </p:spPr>
      </p:pic>
      <p:sp>
        <p:nvSpPr>
          <p:cNvPr id="30" name="부제목 2">
            <a:extLst>
              <a:ext uri="{FF2B5EF4-FFF2-40B4-BE49-F238E27FC236}">
                <a16:creationId xmlns:a16="http://schemas.microsoft.com/office/drawing/2014/main" id="{E46DFD9F-A00A-4E6F-8165-C5E1AC8380CF}"/>
              </a:ext>
            </a:extLst>
          </p:cNvPr>
          <p:cNvSpPr txBox="1">
            <a:spLocks/>
          </p:cNvSpPr>
          <p:nvPr/>
        </p:nvSpPr>
        <p:spPr>
          <a:xfrm>
            <a:off x="769006" y="838474"/>
            <a:ext cx="10771463" cy="58559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079" name="그림 3078">
            <a:extLst>
              <a:ext uri="{FF2B5EF4-FFF2-40B4-BE49-F238E27FC236}">
                <a16:creationId xmlns:a16="http://schemas.microsoft.com/office/drawing/2014/main" id="{5C9D4CF7-F5E7-42CE-94F8-E29BD165C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86" y="4480836"/>
            <a:ext cx="8086725" cy="16478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084" name="그림 3083">
            <a:extLst>
              <a:ext uri="{FF2B5EF4-FFF2-40B4-BE49-F238E27FC236}">
                <a16:creationId xmlns:a16="http://schemas.microsoft.com/office/drawing/2014/main" id="{72D58D69-CC26-4299-A9F6-3B19AA3D0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8" y="4472447"/>
            <a:ext cx="564855" cy="1656214"/>
          </a:xfrm>
          <a:prstGeom prst="rect">
            <a:avLst/>
          </a:prstGeom>
        </p:spPr>
      </p:pic>
      <p:sp>
        <p:nvSpPr>
          <p:cNvPr id="46" name="부제목 2">
            <a:extLst>
              <a:ext uri="{FF2B5EF4-FFF2-40B4-BE49-F238E27FC236}">
                <a16:creationId xmlns:a16="http://schemas.microsoft.com/office/drawing/2014/main" id="{96CDD8EE-ED87-4915-A977-6F9AEBAF95A9}"/>
              </a:ext>
            </a:extLst>
          </p:cNvPr>
          <p:cNvSpPr txBox="1">
            <a:spLocks/>
          </p:cNvSpPr>
          <p:nvPr/>
        </p:nvSpPr>
        <p:spPr>
          <a:xfrm>
            <a:off x="1832992" y="1224872"/>
            <a:ext cx="8601512" cy="441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맑은 고딕" panose="020B0503020000020004" pitchFamily="50" charset="-127"/>
              </a:rPr>
              <a:t>Highly Portable and Very easy to Operate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anose="020F07040305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A6FD1AC5-4E6A-4C93-84D5-14BE2435A5FC}"/>
              </a:ext>
            </a:extLst>
          </p:cNvPr>
          <p:cNvSpPr txBox="1">
            <a:spLocks/>
          </p:cNvSpPr>
          <p:nvPr/>
        </p:nvSpPr>
        <p:spPr>
          <a:xfrm>
            <a:off x="1832992" y="4544166"/>
            <a:ext cx="355134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손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쉬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운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작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동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98AEFA-5002-410C-9735-ADCAC3326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80" y="1859779"/>
            <a:ext cx="8913347" cy="207465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2867979-5905-471B-91D1-7BF582051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880" y="9346"/>
            <a:ext cx="9205758" cy="8291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9BB759F-F804-4213-840D-0D3CCAFCE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6356" y="147012"/>
            <a:ext cx="493819" cy="5121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4F9B826-3BAE-4F94-98FE-A77505436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1086" y="151985"/>
            <a:ext cx="524301" cy="51820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BEFB77D-8D7A-4EC5-BAD0-72C774B7A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197" y="6425927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sp>
        <p:nvSpPr>
          <p:cNvPr id="8" name="부제목 2">
            <a:extLst>
              <a:ext uri="{FF2B5EF4-FFF2-40B4-BE49-F238E27FC236}">
                <a16:creationId xmlns:a16="http://schemas.microsoft.com/office/drawing/2014/main" id="{93B96183-C012-4B95-87CB-51125893A157}"/>
              </a:ext>
            </a:extLst>
          </p:cNvPr>
          <p:cNvSpPr txBox="1">
            <a:spLocks/>
          </p:cNvSpPr>
          <p:nvPr/>
        </p:nvSpPr>
        <p:spPr>
          <a:xfrm>
            <a:off x="4468537" y="1992585"/>
            <a:ext cx="7259273" cy="4320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~190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of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capture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space,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over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7m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distance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nominal</a:t>
            </a: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0.5m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(VZ10K),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0.25m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(VZ10K5)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0.015mm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at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1.2m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distance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(smallest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detectable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position change)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512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active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LED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markers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with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unique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IDs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Up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to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0.10mm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(RMS,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1D,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nominal),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0.25mm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(RMS,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3D-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combined,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nominal)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for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standard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calibration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range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(VZ10K)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&lt;0.3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ms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(at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fastest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sampling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rate)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10,000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3D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data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points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per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second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Standard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range: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0.6~2.5m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distance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Extended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range: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0.6~4m+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distance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+/-40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°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yaw,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+/-30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°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pitch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Custom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range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possible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(please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inquire)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2D04D49-40BF-4B9B-9A15-482918A8E42F}"/>
              </a:ext>
            </a:extLst>
          </p:cNvPr>
          <p:cNvSpPr/>
          <p:nvPr/>
        </p:nvSpPr>
        <p:spPr>
          <a:xfrm>
            <a:off x="1663816" y="1852332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Sensing Volume: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			</a:t>
            </a:r>
            <a:b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Min.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Sensing Distance:</a:t>
            </a:r>
            <a:b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</a:b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FF4F29B-9719-4CFC-A9BD-EEC0B2C39943}"/>
              </a:ext>
            </a:extLst>
          </p:cNvPr>
          <p:cNvSpPr/>
          <p:nvPr/>
        </p:nvSpPr>
        <p:spPr>
          <a:xfrm>
            <a:off x="1663816" y="2707886"/>
            <a:ext cx="6096000" cy="877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Position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Resolution: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	</a:t>
            </a:r>
            <a:b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Number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of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Markers: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AEA4D3E-9B35-4D04-BA40-6DF024A9DFCE}"/>
              </a:ext>
            </a:extLst>
          </p:cNvPr>
          <p:cNvSpPr/>
          <p:nvPr/>
        </p:nvSpPr>
        <p:spPr>
          <a:xfrm>
            <a:off x="1663816" y="3615940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Accuracy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						</a:t>
            </a:r>
            <a:b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		</a:t>
            </a:r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90ECC99-C94D-4290-9F92-3BCDEB3DE327}"/>
              </a:ext>
            </a:extLst>
          </p:cNvPr>
          <p:cNvSpPr/>
          <p:nvPr/>
        </p:nvSpPr>
        <p:spPr>
          <a:xfrm>
            <a:off x="1663816" y="4343719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Data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Latency: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0933FD3-717A-4510-8311-F3142BDB5A85}"/>
              </a:ext>
            </a:extLst>
          </p:cNvPr>
          <p:cNvSpPr/>
          <p:nvPr/>
        </p:nvSpPr>
        <p:spPr>
          <a:xfrm>
            <a:off x="1663816" y="4800865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Sampling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Speed: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CD3A623-21E9-4B6E-9397-9F1A7D977B54}"/>
              </a:ext>
            </a:extLst>
          </p:cNvPr>
          <p:cNvSpPr/>
          <p:nvPr/>
        </p:nvSpPr>
        <p:spPr>
          <a:xfrm>
            <a:off x="1678617" y="5295131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Calibration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Range:</a:t>
            </a:r>
            <a:endParaRPr lang="ko-KR" altLang="en-US" dirty="0"/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9901DE63-3539-4062-9440-AF39F18AE543}"/>
              </a:ext>
            </a:extLst>
          </p:cNvPr>
          <p:cNvSpPr txBox="1">
            <a:spLocks/>
          </p:cNvSpPr>
          <p:nvPr/>
        </p:nvSpPr>
        <p:spPr>
          <a:xfrm>
            <a:off x="1678617" y="2323121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부제목 2">
            <a:extLst>
              <a:ext uri="{FF2B5EF4-FFF2-40B4-BE49-F238E27FC236}">
                <a16:creationId xmlns:a16="http://schemas.microsoft.com/office/drawing/2014/main" id="{E8E48782-3AE7-47C1-83E4-7245A95D5B3D}"/>
              </a:ext>
            </a:extLst>
          </p:cNvPr>
          <p:cNvSpPr txBox="1">
            <a:spLocks/>
          </p:cNvSpPr>
          <p:nvPr/>
        </p:nvSpPr>
        <p:spPr>
          <a:xfrm>
            <a:off x="1675002" y="2734826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148D186F-18A6-4147-B5E6-C766DC5D61A7}"/>
              </a:ext>
            </a:extLst>
          </p:cNvPr>
          <p:cNvSpPr txBox="1">
            <a:spLocks/>
          </p:cNvSpPr>
          <p:nvPr/>
        </p:nvSpPr>
        <p:spPr>
          <a:xfrm>
            <a:off x="1683392" y="3170187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id="{F70DA3A6-0C6D-4EC0-BE0E-9AAB039A1F30}"/>
              </a:ext>
            </a:extLst>
          </p:cNvPr>
          <p:cNvSpPr txBox="1">
            <a:spLocks/>
          </p:cNvSpPr>
          <p:nvPr/>
        </p:nvSpPr>
        <p:spPr>
          <a:xfrm>
            <a:off x="1678617" y="3632488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부제목 2">
            <a:extLst>
              <a:ext uri="{FF2B5EF4-FFF2-40B4-BE49-F238E27FC236}">
                <a16:creationId xmlns:a16="http://schemas.microsoft.com/office/drawing/2014/main" id="{DBA1E2C7-CDAB-4FF4-A808-1050BB0A3766}"/>
              </a:ext>
            </a:extLst>
          </p:cNvPr>
          <p:cNvSpPr txBox="1">
            <a:spLocks/>
          </p:cNvSpPr>
          <p:nvPr/>
        </p:nvSpPr>
        <p:spPr>
          <a:xfrm>
            <a:off x="1678617" y="4254233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부제목 2">
            <a:extLst>
              <a:ext uri="{FF2B5EF4-FFF2-40B4-BE49-F238E27FC236}">
                <a16:creationId xmlns:a16="http://schemas.microsoft.com/office/drawing/2014/main" id="{691C4E12-98F0-4821-A773-5A059F31AC4C}"/>
              </a:ext>
            </a:extLst>
          </p:cNvPr>
          <p:cNvSpPr txBox="1">
            <a:spLocks/>
          </p:cNvSpPr>
          <p:nvPr/>
        </p:nvSpPr>
        <p:spPr>
          <a:xfrm>
            <a:off x="1647070" y="4744188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부제목 2">
            <a:extLst>
              <a:ext uri="{FF2B5EF4-FFF2-40B4-BE49-F238E27FC236}">
                <a16:creationId xmlns:a16="http://schemas.microsoft.com/office/drawing/2014/main" id="{710B6823-C575-4B39-8B74-867C851A0524}"/>
              </a:ext>
            </a:extLst>
          </p:cNvPr>
          <p:cNvSpPr txBox="1">
            <a:spLocks/>
          </p:cNvSpPr>
          <p:nvPr/>
        </p:nvSpPr>
        <p:spPr>
          <a:xfrm>
            <a:off x="1678617" y="5209588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부제목 2">
            <a:extLst>
              <a:ext uri="{FF2B5EF4-FFF2-40B4-BE49-F238E27FC236}">
                <a16:creationId xmlns:a16="http://schemas.microsoft.com/office/drawing/2014/main" id="{E648B99F-1034-4573-A89A-BB39687EBFE3}"/>
              </a:ext>
            </a:extLst>
          </p:cNvPr>
          <p:cNvSpPr txBox="1">
            <a:spLocks/>
          </p:cNvSpPr>
          <p:nvPr/>
        </p:nvSpPr>
        <p:spPr>
          <a:xfrm>
            <a:off x="1647070" y="6358793"/>
            <a:ext cx="9144000" cy="587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부제목 2">
            <a:extLst>
              <a:ext uri="{FF2B5EF4-FFF2-40B4-BE49-F238E27FC236}">
                <a16:creationId xmlns:a16="http://schemas.microsoft.com/office/drawing/2014/main" id="{399E9598-6F4F-4374-9398-D89397D846F2}"/>
              </a:ext>
            </a:extLst>
          </p:cNvPr>
          <p:cNvSpPr txBox="1">
            <a:spLocks/>
          </p:cNvSpPr>
          <p:nvPr/>
        </p:nvSpPr>
        <p:spPr>
          <a:xfrm>
            <a:off x="1641476" y="1711118"/>
            <a:ext cx="9144000" cy="587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부제목 2">
            <a:extLst>
              <a:ext uri="{FF2B5EF4-FFF2-40B4-BE49-F238E27FC236}">
                <a16:creationId xmlns:a16="http://schemas.microsoft.com/office/drawing/2014/main" id="{C721614E-A207-4709-AA55-0D8D2EECF000}"/>
              </a:ext>
            </a:extLst>
          </p:cNvPr>
          <p:cNvSpPr txBox="1">
            <a:spLocks/>
          </p:cNvSpPr>
          <p:nvPr/>
        </p:nvSpPr>
        <p:spPr>
          <a:xfrm flipH="1">
            <a:off x="1606331" y="1711118"/>
            <a:ext cx="45719" cy="471163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부제목 2">
            <a:extLst>
              <a:ext uri="{FF2B5EF4-FFF2-40B4-BE49-F238E27FC236}">
                <a16:creationId xmlns:a16="http://schemas.microsoft.com/office/drawing/2014/main" id="{C2971A4B-B0F6-4D90-949D-DD9CEEDF0AB6}"/>
              </a:ext>
            </a:extLst>
          </p:cNvPr>
          <p:cNvSpPr txBox="1">
            <a:spLocks/>
          </p:cNvSpPr>
          <p:nvPr/>
        </p:nvSpPr>
        <p:spPr>
          <a:xfrm flipH="1">
            <a:off x="10766323" y="1731161"/>
            <a:ext cx="45719" cy="466957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부제목 2">
            <a:extLst>
              <a:ext uri="{FF2B5EF4-FFF2-40B4-BE49-F238E27FC236}">
                <a16:creationId xmlns:a16="http://schemas.microsoft.com/office/drawing/2014/main" id="{F9D9787B-8181-46E0-8E9D-F245AC975A59}"/>
              </a:ext>
            </a:extLst>
          </p:cNvPr>
          <p:cNvSpPr txBox="1">
            <a:spLocks/>
          </p:cNvSpPr>
          <p:nvPr/>
        </p:nvSpPr>
        <p:spPr>
          <a:xfrm flipH="1">
            <a:off x="4382382" y="1755362"/>
            <a:ext cx="45719" cy="464537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부제목 2">
            <a:extLst>
              <a:ext uri="{FF2B5EF4-FFF2-40B4-BE49-F238E27FC236}">
                <a16:creationId xmlns:a16="http://schemas.microsoft.com/office/drawing/2014/main" id="{883F2FDD-A8C0-4AC2-ADF6-24D98A62FFE2}"/>
              </a:ext>
            </a:extLst>
          </p:cNvPr>
          <p:cNvSpPr txBox="1">
            <a:spLocks/>
          </p:cNvSpPr>
          <p:nvPr/>
        </p:nvSpPr>
        <p:spPr>
          <a:xfrm>
            <a:off x="41946" y="1263620"/>
            <a:ext cx="2980888" cy="4208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VZ10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Specification_1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5CD5480-BE4C-4E32-901D-68090F106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21" y="3260"/>
            <a:ext cx="9205758" cy="8291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F36AB96-555C-4494-8284-7BA89E2A1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571" y="173138"/>
            <a:ext cx="524301" cy="51820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4D0EFC4-D69E-40A8-A669-42A126E90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077" y="168376"/>
            <a:ext cx="493819" cy="5121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5EBE73A-9DDE-486E-8F12-9BB46680C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778" y="6387194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1C00DF-CDC3-488D-8B26-805F005A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8902"/>
            <a:ext cx="12192000" cy="193554"/>
          </a:xfrm>
          <a:prstGeom prst="rect">
            <a:avLst/>
          </a:prstGeom>
        </p:spPr>
      </p:pic>
      <p:sp>
        <p:nvSpPr>
          <p:cNvPr id="18" name="부제목 2">
            <a:extLst>
              <a:ext uri="{FF2B5EF4-FFF2-40B4-BE49-F238E27FC236}">
                <a16:creationId xmlns:a16="http://schemas.microsoft.com/office/drawing/2014/main" id="{9901DE63-3539-4062-9440-AF39F18AE543}"/>
              </a:ext>
            </a:extLst>
          </p:cNvPr>
          <p:cNvSpPr txBox="1">
            <a:spLocks/>
          </p:cNvSpPr>
          <p:nvPr/>
        </p:nvSpPr>
        <p:spPr>
          <a:xfrm>
            <a:off x="1678617" y="2230842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부제목 2">
            <a:extLst>
              <a:ext uri="{FF2B5EF4-FFF2-40B4-BE49-F238E27FC236}">
                <a16:creationId xmlns:a16="http://schemas.microsoft.com/office/drawing/2014/main" id="{E8E48782-3AE7-47C1-83E4-7245A95D5B3D}"/>
              </a:ext>
            </a:extLst>
          </p:cNvPr>
          <p:cNvSpPr txBox="1">
            <a:spLocks/>
          </p:cNvSpPr>
          <p:nvPr/>
        </p:nvSpPr>
        <p:spPr>
          <a:xfrm>
            <a:off x="1675002" y="2734826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148D186F-18A6-4147-B5E6-C766DC5D61A7}"/>
              </a:ext>
            </a:extLst>
          </p:cNvPr>
          <p:cNvSpPr txBox="1">
            <a:spLocks/>
          </p:cNvSpPr>
          <p:nvPr/>
        </p:nvSpPr>
        <p:spPr>
          <a:xfrm>
            <a:off x="1683392" y="3228910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id="{F70DA3A6-0C6D-4EC0-BE0E-9AAB039A1F30}"/>
              </a:ext>
            </a:extLst>
          </p:cNvPr>
          <p:cNvSpPr txBox="1">
            <a:spLocks/>
          </p:cNvSpPr>
          <p:nvPr/>
        </p:nvSpPr>
        <p:spPr>
          <a:xfrm>
            <a:off x="1678617" y="3733156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부제목 2">
            <a:extLst>
              <a:ext uri="{FF2B5EF4-FFF2-40B4-BE49-F238E27FC236}">
                <a16:creationId xmlns:a16="http://schemas.microsoft.com/office/drawing/2014/main" id="{DBA1E2C7-CDAB-4FF4-A808-1050BB0A3766}"/>
              </a:ext>
            </a:extLst>
          </p:cNvPr>
          <p:cNvSpPr txBox="1">
            <a:spLocks/>
          </p:cNvSpPr>
          <p:nvPr/>
        </p:nvSpPr>
        <p:spPr>
          <a:xfrm>
            <a:off x="1678617" y="4254233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부제목 2">
            <a:extLst>
              <a:ext uri="{FF2B5EF4-FFF2-40B4-BE49-F238E27FC236}">
                <a16:creationId xmlns:a16="http://schemas.microsoft.com/office/drawing/2014/main" id="{691C4E12-98F0-4821-A773-5A059F31AC4C}"/>
              </a:ext>
            </a:extLst>
          </p:cNvPr>
          <p:cNvSpPr txBox="1">
            <a:spLocks/>
          </p:cNvSpPr>
          <p:nvPr/>
        </p:nvSpPr>
        <p:spPr>
          <a:xfrm>
            <a:off x="1647070" y="4744188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부제목 2">
            <a:extLst>
              <a:ext uri="{FF2B5EF4-FFF2-40B4-BE49-F238E27FC236}">
                <a16:creationId xmlns:a16="http://schemas.microsoft.com/office/drawing/2014/main" id="{710B6823-C575-4B39-8B74-867C851A0524}"/>
              </a:ext>
            </a:extLst>
          </p:cNvPr>
          <p:cNvSpPr txBox="1">
            <a:spLocks/>
          </p:cNvSpPr>
          <p:nvPr/>
        </p:nvSpPr>
        <p:spPr>
          <a:xfrm>
            <a:off x="1678617" y="5259922"/>
            <a:ext cx="9144000" cy="5872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부제목 2">
            <a:extLst>
              <a:ext uri="{FF2B5EF4-FFF2-40B4-BE49-F238E27FC236}">
                <a16:creationId xmlns:a16="http://schemas.microsoft.com/office/drawing/2014/main" id="{399E9598-6F4F-4374-9398-D89397D846F2}"/>
              </a:ext>
            </a:extLst>
          </p:cNvPr>
          <p:cNvSpPr txBox="1">
            <a:spLocks/>
          </p:cNvSpPr>
          <p:nvPr/>
        </p:nvSpPr>
        <p:spPr>
          <a:xfrm>
            <a:off x="1641476" y="1711118"/>
            <a:ext cx="9144000" cy="587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부제목 2">
            <a:extLst>
              <a:ext uri="{FF2B5EF4-FFF2-40B4-BE49-F238E27FC236}">
                <a16:creationId xmlns:a16="http://schemas.microsoft.com/office/drawing/2014/main" id="{C721614E-A207-4709-AA55-0D8D2EECF000}"/>
              </a:ext>
            </a:extLst>
          </p:cNvPr>
          <p:cNvSpPr txBox="1">
            <a:spLocks/>
          </p:cNvSpPr>
          <p:nvPr/>
        </p:nvSpPr>
        <p:spPr>
          <a:xfrm flipH="1">
            <a:off x="1606331" y="1711118"/>
            <a:ext cx="45719" cy="471163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부제목 2">
            <a:extLst>
              <a:ext uri="{FF2B5EF4-FFF2-40B4-BE49-F238E27FC236}">
                <a16:creationId xmlns:a16="http://schemas.microsoft.com/office/drawing/2014/main" id="{C2971A4B-B0F6-4D90-949D-DD9CEEDF0AB6}"/>
              </a:ext>
            </a:extLst>
          </p:cNvPr>
          <p:cNvSpPr txBox="1">
            <a:spLocks/>
          </p:cNvSpPr>
          <p:nvPr/>
        </p:nvSpPr>
        <p:spPr>
          <a:xfrm flipH="1">
            <a:off x="10766323" y="1731161"/>
            <a:ext cx="45719" cy="466957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부제목 2">
            <a:extLst>
              <a:ext uri="{FF2B5EF4-FFF2-40B4-BE49-F238E27FC236}">
                <a16:creationId xmlns:a16="http://schemas.microsoft.com/office/drawing/2014/main" id="{F9D9787B-8181-46E0-8E9D-F245AC975A59}"/>
              </a:ext>
            </a:extLst>
          </p:cNvPr>
          <p:cNvSpPr txBox="1">
            <a:spLocks/>
          </p:cNvSpPr>
          <p:nvPr/>
        </p:nvSpPr>
        <p:spPr>
          <a:xfrm flipH="1">
            <a:off x="4650830" y="1755362"/>
            <a:ext cx="45719" cy="464537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56DC760-59D5-405E-96E1-3449EC865AC0}"/>
              </a:ext>
            </a:extLst>
          </p:cNvPr>
          <p:cNvSpPr/>
          <p:nvPr/>
        </p:nvSpPr>
        <p:spPr>
          <a:xfrm>
            <a:off x="1683392" y="1823107"/>
            <a:ext cx="609600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1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>
              <a:lnSpc>
                <a:spcPts val="11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Capture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Range: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4ADEEF8-014E-4E3F-BDCA-90DCD8B6767B}"/>
              </a:ext>
            </a:extLst>
          </p:cNvPr>
          <p:cNvSpPr/>
          <p:nvPr/>
        </p:nvSpPr>
        <p:spPr>
          <a:xfrm>
            <a:off x="1651800" y="2466990"/>
            <a:ext cx="24288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2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3D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Data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Processing: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98D91C3-09E9-4A61-B16D-52F36E51DC92}"/>
              </a:ext>
            </a:extLst>
          </p:cNvPr>
          <p:cNvSpPr/>
          <p:nvPr/>
        </p:nvSpPr>
        <p:spPr>
          <a:xfrm>
            <a:off x="1655426" y="2788764"/>
            <a:ext cx="609600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000"/>
              </a:lnSpc>
            </a:pP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>
              <a:lnSpc>
                <a:spcPts val="12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Data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Format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Output: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AC376BE-0E8D-43CF-8346-F99BA4311D11}"/>
              </a:ext>
            </a:extLst>
          </p:cNvPr>
          <p:cNvSpPr/>
          <p:nvPr/>
        </p:nvSpPr>
        <p:spPr>
          <a:xfrm>
            <a:off x="1641079" y="3336507"/>
            <a:ext cx="3121432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Single-Tracker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Calibration: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41F7871-E84C-450B-B2FE-59F64E050AFD}"/>
              </a:ext>
            </a:extLst>
          </p:cNvPr>
          <p:cNvSpPr/>
          <p:nvPr/>
        </p:nvSpPr>
        <p:spPr>
          <a:xfrm>
            <a:off x="1676078" y="3848236"/>
            <a:ext cx="296754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Multi-Tracker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Calibration: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7E996F7-B8E6-49B0-BC08-4B7AF89A2794}"/>
              </a:ext>
            </a:extLst>
          </p:cNvPr>
          <p:cNvSpPr/>
          <p:nvPr/>
        </p:nvSpPr>
        <p:spPr>
          <a:xfrm>
            <a:off x="1654687" y="4368354"/>
            <a:ext cx="1668085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Field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of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View: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C0FB0AD-4A8D-4911-99F9-4E40642F43AE}"/>
              </a:ext>
            </a:extLst>
          </p:cNvPr>
          <p:cNvSpPr/>
          <p:nvPr/>
        </p:nvSpPr>
        <p:spPr>
          <a:xfrm>
            <a:off x="1674086" y="4821360"/>
            <a:ext cx="723275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Port: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29824B6-614C-4C2D-AD1A-31702FE4518E}"/>
              </a:ext>
            </a:extLst>
          </p:cNvPr>
          <p:cNvSpPr/>
          <p:nvPr/>
        </p:nvSpPr>
        <p:spPr>
          <a:xfrm>
            <a:off x="1649183" y="5349867"/>
            <a:ext cx="1813317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Supported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OS: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2165E4D-F93B-4E98-95E1-17D1CCD115C2}"/>
              </a:ext>
            </a:extLst>
          </p:cNvPr>
          <p:cNvSpPr/>
          <p:nvPr/>
        </p:nvSpPr>
        <p:spPr>
          <a:xfrm>
            <a:off x="1628088" y="5861596"/>
            <a:ext cx="1603837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  <a:tabLst>
                <a:tab pos="101600" algn="l"/>
                <a:tab pos="165100" algn="l"/>
                <a:tab pos="419100" algn="l"/>
                <a:tab pos="457200" algn="l"/>
                <a:tab pos="800100" algn="l"/>
                <a:tab pos="863600" algn="l"/>
                <a:tab pos="952500" algn="l"/>
                <a:tab pos="1003300" algn="l"/>
                <a:tab pos="15875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Marker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Type: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0E9A185-3907-4751-B56C-576CB18AD3C4}"/>
              </a:ext>
            </a:extLst>
          </p:cNvPr>
          <p:cNvSpPr/>
          <p:nvPr/>
        </p:nvSpPr>
        <p:spPr>
          <a:xfrm>
            <a:off x="4660646" y="1961673"/>
            <a:ext cx="6126677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1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7M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(standard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exposure),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9M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and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longer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(extended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exposure</a:t>
            </a:r>
            <a:r>
              <a:rPr lang="en-US" altLang="zh-CN" sz="1200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D2568C7-95AA-4104-BCA8-B5F85669D337}"/>
              </a:ext>
            </a:extLst>
          </p:cNvPr>
          <p:cNvSpPr/>
          <p:nvPr/>
        </p:nvSpPr>
        <p:spPr>
          <a:xfrm>
            <a:off x="4690313" y="2340579"/>
            <a:ext cx="6096000" cy="4719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500"/>
              </a:lnSpc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Real-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time.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Done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by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tracker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’s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processing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units</a:t>
            </a:r>
          </a:p>
          <a:p>
            <a:pPr lvl="0">
              <a:lnSpc>
                <a:spcPts val="1400"/>
              </a:lnSpc>
            </a:pPr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(no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additional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hardware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or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computer</a:t>
            </a:r>
            <a:r>
              <a:rPr lang="en-US" altLang="zh-CN" sz="120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required)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C2D1908-A9E8-4D02-8B4C-34B16B8464BB}"/>
              </a:ext>
            </a:extLst>
          </p:cNvPr>
          <p:cNvSpPr/>
          <p:nvPr/>
        </p:nvSpPr>
        <p:spPr>
          <a:xfrm>
            <a:off x="4703426" y="2893141"/>
            <a:ext cx="3164328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5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3D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positional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data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: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Text,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C3D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6E396D3-BBC7-4D54-9706-3D6E9C0DE3F0}"/>
              </a:ext>
            </a:extLst>
          </p:cNvPr>
          <p:cNvSpPr/>
          <p:nvPr/>
        </p:nvSpPr>
        <p:spPr>
          <a:xfrm>
            <a:off x="4690313" y="3338205"/>
            <a:ext cx="4902048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Done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in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factory,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no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manual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calibration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required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DC88300-C1C4-4738-8370-6AD5B1557B87}"/>
              </a:ext>
            </a:extLst>
          </p:cNvPr>
          <p:cNvSpPr/>
          <p:nvPr/>
        </p:nvSpPr>
        <p:spPr>
          <a:xfrm>
            <a:off x="4690313" y="3839740"/>
            <a:ext cx="5517536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Automatic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and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continuous,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no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manual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action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required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98D8BEA-BA69-4EA8-AB96-9F82D285C06D}"/>
              </a:ext>
            </a:extLst>
          </p:cNvPr>
          <p:cNvSpPr/>
          <p:nvPr/>
        </p:nvSpPr>
        <p:spPr>
          <a:xfrm>
            <a:off x="4679424" y="4343187"/>
            <a:ext cx="4814138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</a:pP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Up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100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both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horizontally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vertically</a:t>
            </a:r>
          </a:p>
        </p:txBody>
      </p:sp>
      <p:sp>
        <p:nvSpPr>
          <p:cNvPr id="3072" name="직사각형 3071">
            <a:extLst>
              <a:ext uri="{FF2B5EF4-FFF2-40B4-BE49-F238E27FC236}">
                <a16:creationId xmlns:a16="http://schemas.microsoft.com/office/drawing/2014/main" id="{0D939B4A-0525-4D59-BC49-EF23D392539F}"/>
              </a:ext>
            </a:extLst>
          </p:cNvPr>
          <p:cNvSpPr/>
          <p:nvPr/>
        </p:nvSpPr>
        <p:spPr>
          <a:xfrm>
            <a:off x="5666664" y="426362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18" charset="0"/>
                <a:ea typeface="宋体" panose="02010600030101010101" pitchFamily="2" charset="-122"/>
                <a:cs typeface="Arial Rounded MT Bold" pitchFamily="18" charset="0"/>
              </a:rPr>
              <a:t>°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74" name="직사각형 3073">
            <a:extLst>
              <a:ext uri="{FF2B5EF4-FFF2-40B4-BE49-F238E27FC236}">
                <a16:creationId xmlns:a16="http://schemas.microsoft.com/office/drawing/2014/main" id="{72AB49DD-EC2F-4FA6-8C04-9A30CA90CCDB}"/>
              </a:ext>
            </a:extLst>
          </p:cNvPr>
          <p:cNvSpPr/>
          <p:nvPr/>
        </p:nvSpPr>
        <p:spPr>
          <a:xfrm>
            <a:off x="4714681" y="4846527"/>
            <a:ext cx="437395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High-speed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RS422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real-time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data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interface</a:t>
            </a:r>
          </a:p>
        </p:txBody>
      </p:sp>
      <p:sp>
        <p:nvSpPr>
          <p:cNvPr id="3076" name="직사각형 3075">
            <a:extLst>
              <a:ext uri="{FF2B5EF4-FFF2-40B4-BE49-F238E27FC236}">
                <a16:creationId xmlns:a16="http://schemas.microsoft.com/office/drawing/2014/main" id="{C41D82E7-BA50-4BF8-857D-4FC3B40641B8}"/>
              </a:ext>
            </a:extLst>
          </p:cNvPr>
          <p:cNvSpPr/>
          <p:nvPr/>
        </p:nvSpPr>
        <p:spPr>
          <a:xfrm>
            <a:off x="4718020" y="5373256"/>
            <a:ext cx="2456763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Windows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7/8/10,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Linux</a:t>
            </a:r>
          </a:p>
        </p:txBody>
      </p:sp>
      <p:sp>
        <p:nvSpPr>
          <p:cNvPr id="3077" name="직사각형 3076">
            <a:extLst>
              <a:ext uri="{FF2B5EF4-FFF2-40B4-BE49-F238E27FC236}">
                <a16:creationId xmlns:a16="http://schemas.microsoft.com/office/drawing/2014/main" id="{F8967F6C-2482-4C5A-B4F3-D2118C9580A1}"/>
              </a:ext>
            </a:extLst>
          </p:cNvPr>
          <p:cNvSpPr/>
          <p:nvPr/>
        </p:nvSpPr>
        <p:spPr>
          <a:xfrm>
            <a:off x="4701707" y="5861596"/>
            <a:ext cx="4395755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9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Six-Chip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LED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with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&gt;170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°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emission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angle</a:t>
            </a:r>
          </a:p>
        </p:txBody>
      </p:sp>
      <p:pic>
        <p:nvPicPr>
          <p:cNvPr id="3078" name="그림 3077">
            <a:extLst>
              <a:ext uri="{FF2B5EF4-FFF2-40B4-BE49-F238E27FC236}">
                <a16:creationId xmlns:a16="http://schemas.microsoft.com/office/drawing/2014/main" id="{8E1B65F8-90ED-45C1-973F-D95B5CD8C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27" y="5783286"/>
            <a:ext cx="9144793" cy="73158"/>
          </a:xfrm>
          <a:prstGeom prst="rect">
            <a:avLst/>
          </a:prstGeom>
        </p:spPr>
      </p:pic>
      <p:pic>
        <p:nvPicPr>
          <p:cNvPr id="3079" name="그림 3078">
            <a:extLst>
              <a:ext uri="{FF2B5EF4-FFF2-40B4-BE49-F238E27FC236}">
                <a16:creationId xmlns:a16="http://schemas.microsoft.com/office/drawing/2014/main" id="{E3C70D3D-FBE8-4C50-B6DF-3221C228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660" y="6362127"/>
            <a:ext cx="9144793" cy="73158"/>
          </a:xfrm>
          <a:prstGeom prst="rect">
            <a:avLst/>
          </a:prstGeom>
        </p:spPr>
      </p:pic>
      <p:sp>
        <p:nvSpPr>
          <p:cNvPr id="38" name="부제목 2">
            <a:extLst>
              <a:ext uri="{FF2B5EF4-FFF2-40B4-BE49-F238E27FC236}">
                <a16:creationId xmlns:a16="http://schemas.microsoft.com/office/drawing/2014/main" id="{0EB1552B-12B0-40C3-965F-ECA9CFF7E251}"/>
              </a:ext>
            </a:extLst>
          </p:cNvPr>
          <p:cNvSpPr txBox="1">
            <a:spLocks/>
          </p:cNvSpPr>
          <p:nvPr/>
        </p:nvSpPr>
        <p:spPr>
          <a:xfrm>
            <a:off x="75501" y="1290347"/>
            <a:ext cx="2997667" cy="4025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VZ10</a:t>
            </a:r>
            <a:r>
              <a:rPr lang="ko-K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Specification_2</a:t>
            </a:r>
            <a:endParaRPr lang="ko-K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5595FB43-84C8-408B-B44E-2C8F17BDF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565" y="2337"/>
            <a:ext cx="9205758" cy="82912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5F78A1FD-3083-4CB3-A7B1-C1060E235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855" y="148846"/>
            <a:ext cx="524301" cy="51820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528DFAB1-2746-4A9E-BF67-0E858C2F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3562" y="180087"/>
            <a:ext cx="493819" cy="51210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EE87B2C-12EE-4CDC-A102-CBB522EB28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942" y="6387789"/>
            <a:ext cx="9144793" cy="457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903</Words>
  <Application>Microsoft Office PowerPoint</Application>
  <PresentationFormat>와이드스크린</PresentationFormat>
  <Paragraphs>207</Paragraphs>
  <Slides>26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44" baseType="lpstr">
      <vt:lpstr>等线</vt:lpstr>
      <vt:lpstr>HY중고딕</vt:lpstr>
      <vt:lpstr>宋体</vt:lpstr>
      <vt:lpstr>굴림</vt:lpstr>
      <vt:lpstr>맑은 고딕</vt:lpstr>
      <vt:lpstr>새굴림</vt:lpstr>
      <vt:lpstr>휴먼모음T</vt:lpstr>
      <vt:lpstr>휴먼엑스포</vt:lpstr>
      <vt:lpstr>Algerian</vt:lpstr>
      <vt:lpstr>Arial</vt:lpstr>
      <vt:lpstr>Arial Narrow</vt:lpstr>
      <vt:lpstr>Arial Rounded MT Bold</vt:lpstr>
      <vt:lpstr>Cambria</vt:lpstr>
      <vt:lpstr>Century Gothic</vt:lpstr>
      <vt:lpstr>Rockwell</vt:lpstr>
      <vt:lpstr>Times New Roman</vt:lpstr>
      <vt:lpstr>Wingdings 3</vt:lpstr>
      <vt:lpstr>Office 테마</vt:lpstr>
      <vt:lpstr>PhoeniX Technologies Incorporated</vt:lpstr>
      <vt:lpstr>모캡시스템은 마-커, 감지기, 소프트웨어   3 부분으로 구성됩니다.</vt:lpstr>
      <vt:lpstr>                     PTI Motion Capture System  제 조 사     : Canada  PTI   브 랜 드    : VISUALEYEZ  최신모델   : VZ10K / VZ10K5               PTI Motion Capture System   제 조 사     : Canada  PT     브 랜 드    : VISUALEYEZ     최신모델   : VZ10K / VZ10K5</vt:lpstr>
      <vt:lpstr>PowerPoint 프레젠테이션</vt:lpstr>
      <vt:lpstr>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모캡장비구매고려사항</vt:lpstr>
      <vt:lpstr>Company Name : SGI Mobile:010-4194-4288 Tel     : 050-5372 - 4288 Fax    : 050-5554 -7878 Email : motioncapture@daum.net Web Site :http:// www.samgoo.com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PhoeniX Technologies Incorporated</dc:title>
  <dc:creator>K AS</dc:creator>
  <cp:lastModifiedBy>kcc3927</cp:lastModifiedBy>
  <cp:revision>80</cp:revision>
  <cp:lastPrinted>2017-06-25T13:35:12Z</cp:lastPrinted>
  <dcterms:created xsi:type="dcterms:W3CDTF">2017-06-25T12:23:36Z</dcterms:created>
  <dcterms:modified xsi:type="dcterms:W3CDTF">2018-06-23T07:34:30Z</dcterms:modified>
</cp:coreProperties>
</file>